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61" r:id="rId2"/>
    <p:sldId id="260" r:id="rId3"/>
    <p:sldId id="306" r:id="rId4"/>
    <p:sldId id="287" r:id="rId5"/>
    <p:sldId id="296" r:id="rId6"/>
    <p:sldId id="297" r:id="rId7"/>
    <p:sldId id="288" r:id="rId8"/>
    <p:sldId id="301" r:id="rId9"/>
    <p:sldId id="298" r:id="rId10"/>
    <p:sldId id="300" r:id="rId11"/>
    <p:sldId id="295" r:id="rId12"/>
    <p:sldId id="303" r:id="rId13"/>
    <p:sldId id="312" r:id="rId14"/>
    <p:sldId id="319" r:id="rId15"/>
    <p:sldId id="320" r:id="rId16"/>
    <p:sldId id="321" r:id="rId17"/>
    <p:sldId id="315" r:id="rId18"/>
    <p:sldId id="314" r:id="rId19"/>
    <p:sldId id="322" r:id="rId20"/>
    <p:sldId id="291" r:id="rId21"/>
    <p:sldId id="311" r:id="rId22"/>
    <p:sldId id="299" r:id="rId23"/>
    <p:sldId id="304" r:id="rId24"/>
    <p:sldId id="309" r:id="rId25"/>
    <p:sldId id="316" r:id="rId26"/>
    <p:sldId id="308" r:id="rId27"/>
    <p:sldId id="310" r:id="rId28"/>
    <p:sldId id="305" r:id="rId29"/>
    <p:sldId id="292" r:id="rId30"/>
    <p:sldId id="293" r:id="rId31"/>
    <p:sldId id="294" r:id="rId32"/>
    <p:sldId id="270" r:id="rId33"/>
  </p:sldIdLst>
  <p:sldSz cx="12192000" cy="6858000"/>
  <p:notesSz cx="6858000" cy="9144000"/>
  <p:embeddedFontLst>
    <p:embeddedFont>
      <p:font typeface="나눔고딕" panose="020B0600000101010101" charset="-127"/>
      <p:regular r:id="rId35"/>
      <p:bold r:id="rId36"/>
    </p:embeddedFont>
    <p:embeddedFont>
      <p:font typeface="나눔고딕 ExtraBold" panose="020B0600000101010101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E4E"/>
    <a:srgbClr val="2F368D"/>
    <a:srgbClr val="7575CF"/>
    <a:srgbClr val="DD6990"/>
    <a:srgbClr val="DB624F"/>
    <a:srgbClr val="E59183"/>
    <a:srgbClr val="F4CE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69458" autoAdjust="0"/>
  </p:normalViewPr>
  <p:slideViewPr>
    <p:cSldViewPr snapToGrid="0">
      <p:cViewPr varScale="1">
        <p:scale>
          <a:sx n="50" d="100"/>
          <a:sy n="50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83383-B09B-44D9-BAC6-204D189E11E2}" type="datetimeFigureOut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92779-86A2-4810-9D9F-6F2F6C742B7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449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834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 : </a:t>
            </a:r>
            <a:r>
              <a:rPr lang="ko-KR" altLang="en-US" dirty="0"/>
              <a:t>통화 녹음 어떻게 하는가 </a:t>
            </a:r>
            <a:r>
              <a:rPr lang="en-US" altLang="ko-KR" dirty="0"/>
              <a:t>(</a:t>
            </a:r>
            <a:r>
              <a:rPr lang="ko-KR" altLang="en-US" dirty="0"/>
              <a:t> 어플 개발시에 그 부분을 어떻게 </a:t>
            </a:r>
            <a:r>
              <a:rPr lang="ko-KR" altLang="en-US" dirty="0" err="1"/>
              <a:t>만들거냐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Q : </a:t>
            </a:r>
            <a:r>
              <a:rPr lang="ko-KR" altLang="en-US" dirty="0"/>
              <a:t>녹음 파일 전송하는데 문제는 없는가 </a:t>
            </a:r>
            <a:r>
              <a:rPr lang="en-US" altLang="ko-KR" dirty="0"/>
              <a:t>( </a:t>
            </a:r>
            <a:r>
              <a:rPr lang="ko-KR" altLang="en-US" dirty="0" err="1"/>
              <a:t>용량이라든가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Q : </a:t>
            </a:r>
            <a:r>
              <a:rPr lang="ko-KR" altLang="en-US" dirty="0"/>
              <a:t>아마존 서버에 어떻게 시스템을 올린다는 것인가</a:t>
            </a:r>
            <a:endParaRPr lang="en-US" altLang="ko-KR" dirty="0"/>
          </a:p>
          <a:p>
            <a:r>
              <a:rPr lang="en-US" altLang="ko-KR" dirty="0"/>
              <a:t>Q : </a:t>
            </a:r>
            <a:r>
              <a:rPr lang="ko-KR" altLang="en-US" dirty="0"/>
              <a:t>엔진 전송을 어떻게 한다는 것인가</a:t>
            </a:r>
            <a:endParaRPr lang="en-US" altLang="ko-KR" dirty="0"/>
          </a:p>
          <a:p>
            <a:r>
              <a:rPr lang="en-US" altLang="ko-KR" dirty="0"/>
              <a:t>Q : </a:t>
            </a:r>
            <a:r>
              <a:rPr lang="ko-KR" altLang="en-US" dirty="0"/>
              <a:t>기기 안에서 </a:t>
            </a:r>
            <a:r>
              <a:rPr lang="en-US" altLang="ko-KR" dirty="0" err="1"/>
              <a:t>tts</a:t>
            </a:r>
            <a:r>
              <a:rPr lang="ko-KR" altLang="en-US" dirty="0"/>
              <a:t>엔진 변경을 어떻게 하는가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56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9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580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4765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188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697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518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4127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652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56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245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 : </a:t>
            </a:r>
            <a:r>
              <a:rPr lang="en-US" altLang="ko-KR" dirty="0" err="1"/>
              <a:t>ffmpeg</a:t>
            </a:r>
            <a:r>
              <a:rPr lang="ko-KR" altLang="en-US" dirty="0"/>
              <a:t>가 어떻게 쓰이는가</a:t>
            </a:r>
            <a:endParaRPr lang="en-US" altLang="ko-KR" dirty="0"/>
          </a:p>
          <a:p>
            <a:r>
              <a:rPr lang="en-US" altLang="ko-KR" dirty="0"/>
              <a:t>Q : </a:t>
            </a:r>
            <a:r>
              <a:rPr lang="en-US" altLang="ko-KR" dirty="0" err="1"/>
              <a:t>tensorflow</a:t>
            </a:r>
            <a:r>
              <a:rPr lang="ko-KR" altLang="en-US" dirty="0"/>
              <a:t>가 어떻게 쓰이는가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91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2768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977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872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2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8664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9623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4421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790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98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  <a:r>
              <a:rPr lang="en-US" altLang="ko-KR" dirty="0"/>
              <a:t>1 : </a:t>
            </a:r>
            <a:r>
              <a:rPr lang="en-US" altLang="ko-KR" dirty="0" err="1"/>
              <a:t>tts</a:t>
            </a:r>
            <a:r>
              <a:rPr lang="ko-KR" altLang="en-US" dirty="0"/>
              <a:t>기술의 상용화</a:t>
            </a:r>
            <a:endParaRPr lang="en-US" altLang="ko-KR" dirty="0"/>
          </a:p>
          <a:p>
            <a:r>
              <a:rPr lang="ko-KR" altLang="en-US" dirty="0"/>
              <a:t>배경</a:t>
            </a:r>
            <a:r>
              <a:rPr lang="en-US" altLang="ko-KR" dirty="0"/>
              <a:t>2 : </a:t>
            </a:r>
            <a:r>
              <a:rPr lang="ko-KR" altLang="en-US" dirty="0"/>
              <a:t>기존 </a:t>
            </a:r>
            <a:r>
              <a:rPr lang="en-US" altLang="ko-KR" dirty="0" err="1"/>
              <a:t>tts</a:t>
            </a:r>
            <a:r>
              <a:rPr lang="ko-KR" altLang="en-US" dirty="0"/>
              <a:t> 아직 미흡</a:t>
            </a:r>
            <a:endParaRPr lang="en-US" altLang="ko-KR" dirty="0"/>
          </a:p>
          <a:p>
            <a:r>
              <a:rPr lang="ko-KR" altLang="en-US" dirty="0"/>
              <a:t>배경</a:t>
            </a:r>
            <a:r>
              <a:rPr lang="en-US" altLang="ko-KR" dirty="0"/>
              <a:t>3 : </a:t>
            </a:r>
            <a:r>
              <a:rPr lang="ko-KR" altLang="en-US" dirty="0"/>
              <a:t>현재의 </a:t>
            </a:r>
            <a:r>
              <a:rPr lang="en-US" altLang="ko-KR" dirty="0" err="1"/>
              <a:t>tts</a:t>
            </a:r>
            <a:r>
              <a:rPr lang="ko-KR" altLang="en-US" dirty="0"/>
              <a:t>는 데이터를 많이 요하는데 수집 힘듦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 : </a:t>
            </a:r>
            <a:r>
              <a:rPr lang="ko-KR" altLang="en-US" dirty="0"/>
              <a:t>기존에는 어떻게 데이터를 수집하는가 </a:t>
            </a:r>
            <a:endParaRPr lang="en-US" altLang="ko-KR" dirty="0"/>
          </a:p>
          <a:p>
            <a:r>
              <a:rPr lang="en-US" altLang="ko-KR" dirty="0"/>
              <a:t>Q : </a:t>
            </a:r>
            <a:r>
              <a:rPr lang="en-US" altLang="ko-KR" dirty="0" err="1"/>
              <a:t>tts</a:t>
            </a:r>
            <a:r>
              <a:rPr lang="ko-KR" altLang="en-US" dirty="0"/>
              <a:t> 기술에 대해 간략히 설명해 보아라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어떠한 과정으로 이 주제를 정하였나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9222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 : </a:t>
            </a:r>
            <a:r>
              <a:rPr lang="ko-KR" altLang="en-US" dirty="0"/>
              <a:t>수행일정이 다소 미흡하다</a:t>
            </a:r>
            <a:endParaRPr lang="en-US" altLang="ko-KR" dirty="0"/>
          </a:p>
          <a:p>
            <a:r>
              <a:rPr lang="en-US" altLang="ko-KR" dirty="0"/>
              <a:t>A : </a:t>
            </a:r>
            <a:r>
              <a:rPr lang="ko-KR" altLang="en-US" dirty="0"/>
              <a:t>아직 </a:t>
            </a:r>
            <a:r>
              <a:rPr lang="ko-KR" altLang="en-US" dirty="0" err="1"/>
              <a:t>안해봤으니까</a:t>
            </a:r>
            <a:r>
              <a:rPr lang="en-US" altLang="ko-KR" dirty="0"/>
              <a:t>,,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7735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868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배경</a:t>
            </a:r>
            <a:r>
              <a:rPr lang="en-US" altLang="ko-KR" dirty="0"/>
              <a:t>1 : </a:t>
            </a:r>
            <a:r>
              <a:rPr lang="en-US" altLang="ko-KR" dirty="0" err="1"/>
              <a:t>tts</a:t>
            </a:r>
            <a:r>
              <a:rPr lang="ko-KR" altLang="en-US" dirty="0"/>
              <a:t>기술의 상용화</a:t>
            </a:r>
            <a:endParaRPr lang="en-US" altLang="ko-KR" dirty="0"/>
          </a:p>
          <a:p>
            <a:r>
              <a:rPr lang="ko-KR" altLang="en-US" dirty="0"/>
              <a:t>배경</a:t>
            </a:r>
            <a:r>
              <a:rPr lang="en-US" altLang="ko-KR" dirty="0"/>
              <a:t>2 : </a:t>
            </a:r>
            <a:r>
              <a:rPr lang="ko-KR" altLang="en-US" dirty="0"/>
              <a:t>기존 </a:t>
            </a:r>
            <a:r>
              <a:rPr lang="en-US" altLang="ko-KR" dirty="0" err="1"/>
              <a:t>tts</a:t>
            </a:r>
            <a:r>
              <a:rPr lang="ko-KR" altLang="en-US" dirty="0"/>
              <a:t> 아직 미흡</a:t>
            </a:r>
            <a:endParaRPr lang="en-US" altLang="ko-KR" dirty="0"/>
          </a:p>
          <a:p>
            <a:r>
              <a:rPr lang="ko-KR" altLang="en-US" dirty="0"/>
              <a:t>배경</a:t>
            </a:r>
            <a:r>
              <a:rPr lang="en-US" altLang="ko-KR" dirty="0"/>
              <a:t>3 : </a:t>
            </a:r>
            <a:r>
              <a:rPr lang="ko-KR" altLang="en-US" dirty="0"/>
              <a:t>현재의 </a:t>
            </a:r>
            <a:r>
              <a:rPr lang="en-US" altLang="ko-KR" dirty="0" err="1"/>
              <a:t>tts</a:t>
            </a:r>
            <a:r>
              <a:rPr lang="ko-KR" altLang="en-US" dirty="0"/>
              <a:t>는 데이터를 많이 요하는데 수집 힘듦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Q : </a:t>
            </a:r>
            <a:r>
              <a:rPr lang="ko-KR" altLang="en-US" dirty="0"/>
              <a:t>기존에는 어떻게 데이터를 수집하는가 </a:t>
            </a:r>
            <a:endParaRPr lang="en-US" altLang="ko-KR" dirty="0"/>
          </a:p>
          <a:p>
            <a:r>
              <a:rPr lang="en-US" altLang="ko-KR" dirty="0"/>
              <a:t>Q : </a:t>
            </a:r>
            <a:r>
              <a:rPr lang="en-US" altLang="ko-KR" dirty="0" err="1"/>
              <a:t>tts</a:t>
            </a:r>
            <a:r>
              <a:rPr lang="ko-KR" altLang="en-US" dirty="0"/>
              <a:t> 기술에 대해 간략히 설명해 보아라</a:t>
            </a:r>
            <a:endParaRPr lang="en-US" altLang="ko-KR" dirty="0"/>
          </a:p>
          <a:p>
            <a:r>
              <a:rPr lang="en-US" altLang="ko-KR" dirty="0"/>
              <a:t>Q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어떠한 과정으로 이 주제를 정하였나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54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목표</a:t>
            </a:r>
            <a:r>
              <a:rPr lang="en-US" altLang="ko-KR"/>
              <a:t>1 : </a:t>
            </a:r>
            <a:r>
              <a:rPr lang="ko-KR" altLang="en-US"/>
              <a:t>통화녹음 어플</a:t>
            </a:r>
            <a:endParaRPr lang="en-US" altLang="ko-KR"/>
          </a:p>
          <a:p>
            <a:r>
              <a:rPr lang="ko-KR" altLang="en-US"/>
              <a:t>목표</a:t>
            </a:r>
            <a:r>
              <a:rPr lang="en-US" altLang="ko-KR"/>
              <a:t>2 : </a:t>
            </a:r>
            <a:r>
              <a:rPr lang="ko-KR" altLang="en-US"/>
              <a:t>통화로 데이터 쉽게 수집</a:t>
            </a:r>
            <a:endParaRPr lang="en-US" altLang="ko-KR"/>
          </a:p>
          <a:p>
            <a:r>
              <a:rPr lang="ko-KR" altLang="en-US"/>
              <a:t>목표</a:t>
            </a:r>
            <a:r>
              <a:rPr lang="en-US" altLang="ko-KR"/>
              <a:t>3 : </a:t>
            </a:r>
            <a:r>
              <a:rPr lang="ko-KR" altLang="en-US"/>
              <a:t>나만의 </a:t>
            </a:r>
            <a:r>
              <a:rPr lang="en-US" altLang="ko-KR"/>
              <a:t>tts</a:t>
            </a:r>
            <a:r>
              <a:rPr lang="ko-KR" altLang="en-US"/>
              <a:t>를 제공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Q : </a:t>
            </a:r>
            <a:r>
              <a:rPr lang="ko-KR" altLang="en-US"/>
              <a:t>사용자 목소리만 어떻게 담는가</a:t>
            </a:r>
            <a:r>
              <a:rPr lang="en-US" altLang="ko-KR"/>
              <a:t>? </a:t>
            </a:r>
            <a:r>
              <a:rPr lang="ko-KR" altLang="en-US"/>
              <a:t>구체적으로 설명해보라</a:t>
            </a:r>
            <a:endParaRPr lang="en-US" altLang="ko-KR"/>
          </a:p>
          <a:p>
            <a:r>
              <a:rPr lang="en-US" altLang="ko-KR"/>
              <a:t>Q : </a:t>
            </a:r>
            <a:r>
              <a:rPr lang="ko-KR" altLang="en-US"/>
              <a:t>용량이 많아지면 감당할 수 있는가</a:t>
            </a:r>
            <a:r>
              <a:rPr lang="en-US" altLang="ko-KR"/>
              <a:t> (</a:t>
            </a:r>
            <a:r>
              <a:rPr lang="ko-KR" altLang="en-US"/>
              <a:t>아마존 서버</a:t>
            </a:r>
            <a:r>
              <a:rPr lang="en-US" altLang="ko-KR"/>
              <a:t>,</a:t>
            </a:r>
            <a:r>
              <a:rPr lang="ko-KR" altLang="en-US"/>
              <a:t>디비 사용료</a:t>
            </a:r>
            <a:r>
              <a:rPr lang="en-US" altLang="ko-KR"/>
              <a:t>)</a:t>
            </a:r>
          </a:p>
          <a:p>
            <a:r>
              <a:rPr lang="en-US" altLang="ko-KR"/>
              <a:t>Q : </a:t>
            </a:r>
            <a:r>
              <a:rPr lang="ko-KR" altLang="en-US"/>
              <a:t>녹음 데이터를 실시간으로 보내는가</a:t>
            </a:r>
            <a:endParaRPr lang="en-US" altLang="ko-KR"/>
          </a:p>
          <a:p>
            <a:r>
              <a:rPr lang="en-US" altLang="ko-KR"/>
              <a:t>Q : </a:t>
            </a:r>
            <a:r>
              <a:rPr lang="ko-KR" altLang="en-US"/>
              <a:t>필요한 데이터의 양</a:t>
            </a:r>
            <a:r>
              <a:rPr lang="en-US" altLang="ko-KR"/>
              <a:t>(</a:t>
            </a:r>
            <a:r>
              <a:rPr lang="ko-KR" altLang="en-US"/>
              <a:t>통화량</a:t>
            </a:r>
            <a:r>
              <a:rPr lang="en-US" altLang="ko-KR"/>
              <a:t>)</a:t>
            </a:r>
            <a:r>
              <a:rPr lang="ko-KR" altLang="en-US"/>
              <a:t>은 얼마인가</a:t>
            </a:r>
            <a:r>
              <a:rPr lang="en-US" altLang="ko-KR"/>
              <a:t>?</a:t>
            </a:r>
          </a:p>
          <a:p>
            <a:r>
              <a:rPr lang="en-US" altLang="ko-KR"/>
              <a:t>Q : </a:t>
            </a:r>
            <a:r>
              <a:rPr lang="ko-KR" altLang="en-US"/>
              <a:t>머신러닝을 어떻게 하는가</a:t>
            </a:r>
            <a:r>
              <a:rPr lang="en-US" altLang="ko-KR"/>
              <a:t>? (</a:t>
            </a:r>
            <a:r>
              <a:rPr lang="ko-KR" altLang="en-US"/>
              <a:t>이해도 질문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17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효과</a:t>
            </a:r>
            <a:r>
              <a:rPr lang="en-US" altLang="ko-KR" dirty="0"/>
              <a:t>1 : </a:t>
            </a:r>
            <a:r>
              <a:rPr lang="ko-KR" altLang="en-US" dirty="0"/>
              <a:t>아직 어려워할 수 있는 </a:t>
            </a:r>
            <a:r>
              <a:rPr lang="en-US" altLang="ko-KR" dirty="0" err="1"/>
              <a:t>tts</a:t>
            </a:r>
            <a:r>
              <a:rPr lang="en-US" altLang="ko-KR" dirty="0"/>
              <a:t> </a:t>
            </a:r>
            <a:r>
              <a:rPr lang="ko-KR" altLang="en-US" dirty="0"/>
              <a:t>기능을 일반인에게 접근성을 높여준다</a:t>
            </a:r>
            <a:endParaRPr lang="en-US" altLang="ko-KR" dirty="0"/>
          </a:p>
          <a:p>
            <a:r>
              <a:rPr lang="ko-KR" altLang="en-US" dirty="0"/>
              <a:t>효과</a:t>
            </a:r>
            <a:r>
              <a:rPr lang="en-US" altLang="ko-KR" dirty="0"/>
              <a:t>2 : </a:t>
            </a:r>
            <a:r>
              <a:rPr lang="ko-KR" altLang="en-US" dirty="0"/>
              <a:t>이 프로젝트를 다양한 분야에 활용할 수 있을 것으로 기대된다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책 읽기</a:t>
            </a:r>
            <a:r>
              <a:rPr lang="en-US" altLang="ko-KR" dirty="0"/>
              <a:t>, </a:t>
            </a:r>
            <a:r>
              <a:rPr lang="ko-KR" altLang="en-US" dirty="0"/>
              <a:t>엄마 목소리</a:t>
            </a:r>
            <a:r>
              <a:rPr lang="en-US" altLang="ko-KR" dirty="0"/>
              <a:t>, </a:t>
            </a:r>
            <a:r>
              <a:rPr lang="ko-KR" altLang="en-US" dirty="0"/>
              <a:t>데이터 쉽게 수집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Q : </a:t>
            </a:r>
            <a:r>
              <a:rPr lang="ko-KR" altLang="en-US" dirty="0"/>
              <a:t>사회공헌도가 있는가</a:t>
            </a:r>
            <a:endParaRPr lang="en-US" altLang="ko-KR" dirty="0"/>
          </a:p>
          <a:p>
            <a:r>
              <a:rPr lang="en-US" altLang="ko-KR" dirty="0"/>
              <a:t>Q : </a:t>
            </a:r>
            <a:r>
              <a:rPr lang="ko-KR" altLang="en-US" dirty="0"/>
              <a:t>응용분야가 무엇이 있는가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8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035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5182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주목할 만한 부분은 감정 이입과 사람</a:t>
            </a:r>
            <a:r>
              <a:rPr lang="en-US" altLang="ko-KR" dirty="0"/>
              <a:t>(</a:t>
            </a:r>
            <a:r>
              <a:rPr lang="ko-KR" altLang="en-US" dirty="0"/>
              <a:t>사용자</a:t>
            </a:r>
            <a:r>
              <a:rPr lang="en-US" altLang="ko-KR" dirty="0"/>
              <a:t>)</a:t>
            </a:r>
            <a:r>
              <a:rPr lang="ko-KR" altLang="en-US" dirty="0"/>
              <a:t>의 목소리이다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92779-86A2-4810-9D9F-6F2F6C742B7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89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5EC8D-0F1D-447C-9B89-658F9814340E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987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1C0D6-CA60-4FE3-BB6C-5E1F7D5A27E4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509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21A11-EF89-40B1-89C1-B54AF5DDCE0D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1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AC8DF-DEAD-48D9-A981-3539CA7B1BAA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3374254" cy="365125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FFF236CD-5270-4245-B9C2-B9C4D272E5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9138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BD6BE0-D1C1-4285-9519-9EF12AC0D176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94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BEA58-AB87-4FFB-9D38-A9E0F13DB1B5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9881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A6685-6A6D-475E-940D-3C812DF3DF9F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639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AE7C-9208-48C7-ACEE-A23B3FF72BBE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047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8307B-21D8-440E-97EF-2003E19C8951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88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2A489-F509-4E17-B8C6-6094D52E7765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167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1EF69-0DE6-49CE-8CDA-041C26D08A7C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309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FA161-D4E7-4207-B993-300AFE9863BF}" type="datetime1">
              <a:rPr lang="ko-KR" altLang="en-US" smtClean="0"/>
              <a:t>2020-03-02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236CD-5270-4245-B9C2-B9C4D272E5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229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jae5/graduate_projec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injae5" TargetMode="External"/><Relationship Id="rId5" Type="http://schemas.openxmlformats.org/officeDocument/2006/relationships/hyperlink" Target="https://github.com/0beom" TargetMode="External"/><Relationship Id="rId4" Type="http://schemas.openxmlformats.org/officeDocument/2006/relationships/hyperlink" Target="https://github.com/whvhr3056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lideshare.net/carpedm20/deview-2017-80824162" TargetMode="External"/><Relationship Id="rId3" Type="http://schemas.openxmlformats.org/officeDocument/2006/relationships/hyperlink" Target="https://deview.kr/2017/schedule/182" TargetMode="External"/><Relationship Id="rId7" Type="http://schemas.openxmlformats.org/officeDocument/2006/relationships/hyperlink" Target="https://github.com/carpedm20/multi-speaker-tacotron-tensorflow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keithito/tacotron" TargetMode="External"/><Relationship Id="rId5" Type="http://schemas.openxmlformats.org/officeDocument/2006/relationships/hyperlink" Target="https://arxiv.org/pdf/1705.08947.pdf" TargetMode="External"/><Relationship Id="rId4" Type="http://schemas.openxmlformats.org/officeDocument/2006/relationships/hyperlink" Target="https://arxiv.org/pdf/1703.10135.pdf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5" name="직각 삼각형 4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각 삼각형 3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 rot="10800000">
            <a:off x="9807205" y="4905377"/>
            <a:ext cx="2384795" cy="2627684"/>
            <a:chOff x="8582025" y="3715965"/>
            <a:chExt cx="2384795" cy="2627684"/>
          </a:xfrm>
        </p:grpSpPr>
        <p:sp>
          <p:nvSpPr>
            <p:cNvPr id="6" name="직각 삼각형 5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각 삼각형 6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65299" y="2542566"/>
            <a:ext cx="74741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통화 데이터 기반 모바일 </a:t>
            </a:r>
            <a:r>
              <a:rPr lang="en-US" altLang="ko-KR" sz="40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 </a:t>
            </a:r>
            <a:r>
              <a:rPr lang="ko-KR" altLang="en-US" sz="40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 마이 보이스</a:t>
            </a:r>
            <a:endParaRPr lang="en-US" altLang="ko-KR" sz="40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sz="4000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Mobile</a:t>
            </a:r>
            <a:r>
              <a:rPr lang="ko-KR" altLang="en-US" sz="4000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0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TTS application using phone records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1010" y="5103674"/>
            <a:ext cx="6176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지도교수</a:t>
            </a:r>
            <a:r>
              <a:rPr lang="en-US" altLang="ko-KR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err="1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노영주</a:t>
            </a:r>
            <a:r>
              <a:rPr lang="ko-KR" altLang="en-US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rgbClr val="1A1E4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팀이름</a:t>
            </a:r>
            <a:r>
              <a:rPr lang="en-US" altLang="ko-KR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</a:t>
            </a:r>
            <a:r>
              <a:rPr lang="en-US" altLang="ko-KR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TSS</a:t>
            </a:r>
          </a:p>
          <a:p>
            <a:r>
              <a:rPr lang="en-US" altLang="ko-KR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2015156031 </a:t>
            </a:r>
            <a:r>
              <a:rPr lang="ko-KR" altLang="en-US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이영수 </a:t>
            </a:r>
            <a:r>
              <a:rPr lang="en-US" altLang="ko-KR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팀장</a:t>
            </a:r>
            <a:r>
              <a:rPr lang="en-US" altLang="ko-KR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2015156025 </a:t>
            </a:r>
            <a:r>
              <a:rPr lang="ko-KR" altLang="en-US" dirty="0" err="1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윤영범</a:t>
            </a:r>
            <a:r>
              <a:rPr lang="ko-KR" altLang="en-US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dirty="0">
              <a:solidFill>
                <a:srgbClr val="1A1E4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2015156020 </a:t>
            </a:r>
            <a:r>
              <a:rPr lang="ko-KR" altLang="en-US" dirty="0">
                <a:solidFill>
                  <a:srgbClr val="1A1E4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오민재 </a:t>
            </a:r>
          </a:p>
        </p:txBody>
      </p:sp>
      <p:sp>
        <p:nvSpPr>
          <p:cNvPr id="13" name="모서리가 둥근 직사각형 12"/>
          <p:cNvSpPr/>
          <p:nvPr/>
        </p:nvSpPr>
        <p:spPr>
          <a:xfrm rot="900000">
            <a:off x="5946221" y="2256515"/>
            <a:ext cx="312326" cy="297362"/>
          </a:xfrm>
          <a:prstGeom prst="roundRect">
            <a:avLst/>
          </a:prstGeom>
          <a:noFill/>
          <a:ln>
            <a:solidFill>
              <a:srgbClr val="DB6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0DE1379-97BB-493C-8C02-49F5CAAB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7834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수행 시나리오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27A7B51-474E-436C-BBE8-6B11EC81B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0" t="12655" r="79969" b="52892"/>
          <a:stretch/>
        </p:blipFill>
        <p:spPr bwMode="auto">
          <a:xfrm>
            <a:off x="4614384" y="1518902"/>
            <a:ext cx="1172332" cy="141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48DFA31-EC63-495B-843E-D1FE39EF6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76" t="13215" r="54881" b="52333"/>
          <a:stretch/>
        </p:blipFill>
        <p:spPr bwMode="auto">
          <a:xfrm>
            <a:off x="9454698" y="1313335"/>
            <a:ext cx="1567542" cy="177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6EEEB3F-3DAC-4EE3-944B-FC4F1D736782}"/>
              </a:ext>
            </a:extLst>
          </p:cNvPr>
          <p:cNvGrpSpPr/>
          <p:nvPr/>
        </p:nvGrpSpPr>
        <p:grpSpPr>
          <a:xfrm>
            <a:off x="1491864" y="1365871"/>
            <a:ext cx="1287837" cy="1667003"/>
            <a:chOff x="264841" y="2572108"/>
            <a:chExt cx="1287837" cy="1667003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6BCDB237-77B6-420D-BB02-2F4F7DF004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592" r="143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20" r="84084" b="26439"/>
            <a:stretch/>
          </p:blipFill>
          <p:spPr bwMode="auto">
            <a:xfrm>
              <a:off x="264841" y="2572108"/>
              <a:ext cx="1179221" cy="166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통화 png에 대한 이미지 검색결과">
              <a:extLst>
                <a:ext uri="{FF2B5EF4-FFF2-40B4-BE49-F238E27FC236}">
                  <a16:creationId xmlns:a16="http://schemas.microsoft.com/office/drawing/2014/main" id="{69213DF9-0E7B-497D-BDB0-C696E8B1E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82" y="3035143"/>
              <a:ext cx="899696" cy="899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940E26-BA01-4114-875D-04381B2A8588}"/>
              </a:ext>
            </a:extLst>
          </p:cNvPr>
          <p:cNvSpPr txBox="1"/>
          <p:nvPr/>
        </p:nvSpPr>
        <p:spPr>
          <a:xfrm>
            <a:off x="1631626" y="3169621"/>
            <a:ext cx="899696" cy="369332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649544-9C5E-4048-8259-F4FB17BFD60A}"/>
              </a:ext>
            </a:extLst>
          </p:cNvPr>
          <p:cNvSpPr txBox="1"/>
          <p:nvPr/>
        </p:nvSpPr>
        <p:spPr>
          <a:xfrm>
            <a:off x="4579953" y="2892622"/>
            <a:ext cx="124119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어플에서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음성 녹음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14A11-E3FC-4C4A-B4B2-C05CF830AB70}"/>
              </a:ext>
            </a:extLst>
          </p:cNvPr>
          <p:cNvSpPr txBox="1"/>
          <p:nvPr/>
        </p:nvSpPr>
        <p:spPr>
          <a:xfrm>
            <a:off x="7846984" y="3019712"/>
            <a:ext cx="3224377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아마존 서버에서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머신러닝을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이용한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 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엔진 제작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93228C-C2B7-4F10-99EE-1AB38C51665F}"/>
              </a:ext>
            </a:extLst>
          </p:cNvPr>
          <p:cNvSpPr txBox="1"/>
          <p:nvPr/>
        </p:nvSpPr>
        <p:spPr>
          <a:xfrm>
            <a:off x="9508580" y="4463620"/>
            <a:ext cx="1243590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엔진 전송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40C27-2F00-4081-AA22-E0CEAD245F1C}"/>
              </a:ext>
            </a:extLst>
          </p:cNvPr>
          <p:cNvSpPr txBox="1"/>
          <p:nvPr/>
        </p:nvSpPr>
        <p:spPr>
          <a:xfrm>
            <a:off x="5484772" y="5583652"/>
            <a:ext cx="3104091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기기에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엔진을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마이보이스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엔진으로 바꿈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C983C2-F902-4A19-A3FD-F47D99A2D60A}"/>
              </a:ext>
            </a:extLst>
          </p:cNvPr>
          <p:cNvSpPr txBox="1"/>
          <p:nvPr/>
        </p:nvSpPr>
        <p:spPr>
          <a:xfrm>
            <a:off x="580940" y="5555130"/>
            <a:ext cx="421210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기기내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실행시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개인 목소리로 들림</a:t>
            </a:r>
          </a:p>
        </p:txBody>
      </p:sp>
      <p:pic>
        <p:nvPicPr>
          <p:cNvPr id="2060" name="Picture 12" descr="aws logo에 대한 이미지 검색결과">
            <a:extLst>
              <a:ext uri="{FF2B5EF4-FFF2-40B4-BE49-F238E27FC236}">
                <a16:creationId xmlns:a16="http://schemas.microsoft.com/office/drawing/2014/main" id="{78E5D4DB-89F7-45EB-8F00-477C88DF4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601" y="566430"/>
            <a:ext cx="2729997" cy="27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ts icon에 대한 이미지 검색결과">
            <a:extLst>
              <a:ext uri="{FF2B5EF4-FFF2-40B4-BE49-F238E27FC236}">
                <a16:creationId xmlns:a16="http://schemas.microsoft.com/office/drawing/2014/main" id="{518BFDB8-F577-4379-A9CD-D4F7A1CA5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411" y="3979972"/>
            <a:ext cx="1463909" cy="146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A13D580-5B5C-4819-9459-19CF4C201392}"/>
              </a:ext>
            </a:extLst>
          </p:cNvPr>
          <p:cNvGrpSpPr/>
          <p:nvPr/>
        </p:nvGrpSpPr>
        <p:grpSpPr>
          <a:xfrm>
            <a:off x="6447208" y="3740944"/>
            <a:ext cx="1459844" cy="1667003"/>
            <a:chOff x="8522356" y="2384557"/>
            <a:chExt cx="1459844" cy="1667003"/>
          </a:xfrm>
        </p:grpSpPr>
        <p:pic>
          <p:nvPicPr>
            <p:cNvPr id="33" name="Picture 4">
              <a:extLst>
                <a:ext uri="{FF2B5EF4-FFF2-40B4-BE49-F238E27FC236}">
                  <a16:creationId xmlns:a16="http://schemas.microsoft.com/office/drawing/2014/main" id="{CA432BF2-4342-4943-9A92-9ADA325256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592" r="143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820" r="84084" b="26439"/>
            <a:stretch/>
          </p:blipFill>
          <p:spPr bwMode="auto">
            <a:xfrm>
              <a:off x="8522356" y="2384557"/>
              <a:ext cx="1179221" cy="166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설정 아이콘 png에 대한 이미지 검색결과">
              <a:extLst>
                <a:ext uri="{FF2B5EF4-FFF2-40B4-BE49-F238E27FC236}">
                  <a16:creationId xmlns:a16="http://schemas.microsoft.com/office/drawing/2014/main" id="{2A5ADA80-366A-4F23-81FE-0783402A1D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8870" y="2974065"/>
              <a:ext cx="923330" cy="92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46CC20E-D76A-4ED4-A2D4-0BF2AFBAE1D0}"/>
              </a:ext>
            </a:extLst>
          </p:cNvPr>
          <p:cNvSpPr/>
          <p:nvPr/>
        </p:nvSpPr>
        <p:spPr>
          <a:xfrm>
            <a:off x="6527815" y="2224215"/>
            <a:ext cx="668665" cy="227724"/>
          </a:xfrm>
          <a:prstGeom prst="rightArrow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515B067A-EFFE-48B1-B584-B7861DCA00C9}"/>
              </a:ext>
            </a:extLst>
          </p:cNvPr>
          <p:cNvSpPr/>
          <p:nvPr/>
        </p:nvSpPr>
        <p:spPr>
          <a:xfrm>
            <a:off x="3384125" y="2222543"/>
            <a:ext cx="668665" cy="227724"/>
          </a:xfrm>
          <a:prstGeom prst="rightArrow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른쪽 42">
            <a:extLst>
              <a:ext uri="{FF2B5EF4-FFF2-40B4-BE49-F238E27FC236}">
                <a16:creationId xmlns:a16="http://schemas.microsoft.com/office/drawing/2014/main" id="{9AFE92C3-B3D7-4082-BEA2-1F9B153B547D}"/>
              </a:ext>
            </a:extLst>
          </p:cNvPr>
          <p:cNvSpPr/>
          <p:nvPr/>
        </p:nvSpPr>
        <p:spPr>
          <a:xfrm rot="7042903">
            <a:off x="8997542" y="4282419"/>
            <a:ext cx="669126" cy="214752"/>
          </a:xfrm>
          <a:prstGeom prst="rightArrow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른쪽 43">
            <a:extLst>
              <a:ext uri="{FF2B5EF4-FFF2-40B4-BE49-F238E27FC236}">
                <a16:creationId xmlns:a16="http://schemas.microsoft.com/office/drawing/2014/main" id="{6B951014-37DF-4E44-9073-FF4ECB8CDBCA}"/>
              </a:ext>
            </a:extLst>
          </p:cNvPr>
          <p:cNvSpPr/>
          <p:nvPr/>
        </p:nvSpPr>
        <p:spPr>
          <a:xfrm rot="10800000">
            <a:off x="4810683" y="4641529"/>
            <a:ext cx="668665" cy="227724"/>
          </a:xfrm>
          <a:prstGeom prst="rightArrow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F9134C-8A16-4337-BA9B-634EAC1FA4BE}"/>
              </a:ext>
            </a:extLst>
          </p:cNvPr>
          <p:cNvSpPr txBox="1"/>
          <p:nvPr/>
        </p:nvSpPr>
        <p:spPr>
          <a:xfrm>
            <a:off x="6198959" y="2669146"/>
            <a:ext cx="1241194" cy="646331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녹음 파일 전송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9747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55ECA15-BF5D-4B8C-A846-DF9D5539C8A3}"/>
              </a:ext>
            </a:extLst>
          </p:cNvPr>
          <p:cNvSpPr/>
          <p:nvPr/>
        </p:nvSpPr>
        <p:spPr>
          <a:xfrm>
            <a:off x="1022059" y="1585307"/>
            <a:ext cx="2730362" cy="3992419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73E0092-45EC-4FBB-BC34-F591C84D833D}"/>
              </a:ext>
            </a:extLst>
          </p:cNvPr>
          <p:cNvSpPr/>
          <p:nvPr/>
        </p:nvSpPr>
        <p:spPr>
          <a:xfrm>
            <a:off x="6006395" y="1585322"/>
            <a:ext cx="4949775" cy="3992404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80C2813-75C9-422A-861A-80768B7587B2}"/>
              </a:ext>
            </a:extLst>
          </p:cNvPr>
          <p:cNvCxnSpPr>
            <a:cxnSpLocks/>
          </p:cNvCxnSpPr>
          <p:nvPr/>
        </p:nvCxnSpPr>
        <p:spPr>
          <a:xfrm>
            <a:off x="3816276" y="3061767"/>
            <a:ext cx="203320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30A1A2-6963-478D-8CFF-0E4A42A3AB38}"/>
              </a:ext>
            </a:extLst>
          </p:cNvPr>
          <p:cNvSpPr txBox="1"/>
          <p:nvPr/>
        </p:nvSpPr>
        <p:spPr>
          <a:xfrm>
            <a:off x="4450964" y="2725844"/>
            <a:ext cx="1003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C495B2C7-EE94-4B73-8714-AA280C6B3EFB}"/>
              </a:ext>
            </a:extLst>
          </p:cNvPr>
          <p:cNvSpPr/>
          <p:nvPr/>
        </p:nvSpPr>
        <p:spPr>
          <a:xfrm>
            <a:off x="8629334" y="2513540"/>
            <a:ext cx="2048660" cy="755977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Google speech to text API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CAEFAB4-B615-44E2-A278-5311AFC2D121}"/>
              </a:ext>
            </a:extLst>
          </p:cNvPr>
          <p:cNvSpPr/>
          <p:nvPr/>
        </p:nvSpPr>
        <p:spPr>
          <a:xfrm>
            <a:off x="6434200" y="3856632"/>
            <a:ext cx="2070519" cy="850595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텍스트 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해쉬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JSON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77DAA06-C867-42C9-806D-25FE40E358C9}"/>
              </a:ext>
            </a:extLst>
          </p:cNvPr>
          <p:cNvSpPr/>
          <p:nvPr/>
        </p:nvSpPr>
        <p:spPr>
          <a:xfrm>
            <a:off x="8658504" y="3872255"/>
            <a:ext cx="2070519" cy="834972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딥러닝 이용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 </a:t>
            </a:r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생성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D98FDF9-D6E2-4586-ABE9-66E99FAD85FF}"/>
              </a:ext>
            </a:extLst>
          </p:cNvPr>
          <p:cNvSpPr/>
          <p:nvPr/>
        </p:nvSpPr>
        <p:spPr>
          <a:xfrm>
            <a:off x="1341227" y="1385981"/>
            <a:ext cx="2160240" cy="43204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클라이언트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D99BCD9B-78EE-419B-898F-E9B9CB17FC6F}"/>
              </a:ext>
            </a:extLst>
          </p:cNvPr>
          <p:cNvCxnSpPr>
            <a:cxnSpLocks/>
          </p:cNvCxnSpPr>
          <p:nvPr/>
        </p:nvCxnSpPr>
        <p:spPr>
          <a:xfrm flipH="1">
            <a:off x="3819246" y="4245219"/>
            <a:ext cx="203023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084878D-62C9-42D6-9D7C-5FAD383CBBF3}"/>
              </a:ext>
            </a:extLst>
          </p:cNvPr>
          <p:cNvSpPr txBox="1"/>
          <p:nvPr/>
        </p:nvSpPr>
        <p:spPr>
          <a:xfrm>
            <a:off x="4396901" y="3880894"/>
            <a:ext cx="1267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엔진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4DCC609-91C0-4F32-8D04-593C26492892}"/>
              </a:ext>
            </a:extLst>
          </p:cNvPr>
          <p:cNvSpPr/>
          <p:nvPr/>
        </p:nvSpPr>
        <p:spPr>
          <a:xfrm>
            <a:off x="1578840" y="2527727"/>
            <a:ext cx="1685016" cy="999374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통화 본인 음성 저장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 실행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71C84D3-BD7F-4DDB-8576-C252F8744508}"/>
              </a:ext>
            </a:extLst>
          </p:cNvPr>
          <p:cNvSpPr/>
          <p:nvPr/>
        </p:nvSpPr>
        <p:spPr>
          <a:xfrm>
            <a:off x="1578839" y="3752345"/>
            <a:ext cx="1685016" cy="115212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파일 </a:t>
            </a:r>
            <a:endParaRPr lang="en-US" alt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전송 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02BD33A-F44B-42A1-B7CD-62474443C966}"/>
              </a:ext>
            </a:extLst>
          </p:cNvPr>
          <p:cNvSpPr/>
          <p:nvPr/>
        </p:nvSpPr>
        <p:spPr>
          <a:xfrm>
            <a:off x="6401905" y="2525146"/>
            <a:ext cx="2102814" cy="756084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DB</a:t>
            </a:r>
            <a:endParaRPr lang="ko-KR" altLang="en-US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B2801AA-707F-4748-A9D8-3A56D7EA97C7}"/>
              </a:ext>
            </a:extLst>
          </p:cNvPr>
          <p:cNvSpPr/>
          <p:nvPr/>
        </p:nvSpPr>
        <p:spPr>
          <a:xfrm>
            <a:off x="7322645" y="1368231"/>
            <a:ext cx="2160240" cy="43204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</a:t>
            </a:r>
          </a:p>
        </p:txBody>
      </p:sp>
    </p:spTree>
    <p:extLst>
      <p:ext uri="{BB962C8B-B14F-4D97-AF65-F5344CB8AC3E}">
        <p14:creationId xmlns:p14="http://schemas.microsoft.com/office/powerpoint/2010/main" val="2233130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모듈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12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146D91-6A4A-463B-AD62-87A64EE1CD00}"/>
              </a:ext>
            </a:extLst>
          </p:cNvPr>
          <p:cNvSpPr txBox="1"/>
          <p:nvPr/>
        </p:nvSpPr>
        <p:spPr>
          <a:xfrm>
            <a:off x="916795" y="952791"/>
            <a:ext cx="4749487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Tacotron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모델의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TensorFlow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구현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FC9BE8A-0D82-4429-8C65-0A16FE4C48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9" t="-1" b="-1458"/>
          <a:stretch/>
        </p:blipFill>
        <p:spPr>
          <a:xfrm>
            <a:off x="1136251" y="1625531"/>
            <a:ext cx="9842806" cy="503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1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모듈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13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2CE6E046-8609-480C-8AEA-C61EADDEF3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64525"/>
              </p:ext>
            </p:extLst>
          </p:nvPr>
        </p:nvGraphicFramePr>
        <p:xfrm>
          <a:off x="779816" y="1367375"/>
          <a:ext cx="10632368" cy="413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512">
                  <a:extLst>
                    <a:ext uri="{9D8B030D-6E8A-4147-A177-3AD203B41FA5}">
                      <a16:colId xmlns:a16="http://schemas.microsoft.com/office/drawing/2014/main" val="4122661023"/>
                    </a:ext>
                  </a:extLst>
                </a:gridCol>
                <a:gridCol w="8863856">
                  <a:extLst>
                    <a:ext uri="{9D8B030D-6E8A-4147-A177-3AD203B41FA5}">
                      <a16:colId xmlns:a16="http://schemas.microsoft.com/office/drawing/2014/main" val="1815425861"/>
                    </a:ext>
                  </a:extLst>
                </a:gridCol>
              </a:tblGrid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형식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requirements.txt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680685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리턴 값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X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545584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필요한 파이썬 패키지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(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버전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)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설치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81980"/>
                  </a:ext>
                </a:extLst>
              </a:tr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예시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kern="12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numpy</a:t>
                      </a:r>
                      <a:r>
                        <a:rPr lang="en-US" altLang="ko-KR" sz="1800" kern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==1.13.3</a:t>
                      </a:r>
                    </a:p>
                    <a:p>
                      <a:pPr algn="ctr" latinLnBrk="1"/>
                      <a:r>
                        <a:rPr lang="en-US" altLang="ko-KR" sz="1800" kern="12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tensorflow</a:t>
                      </a:r>
                      <a:r>
                        <a:rPr lang="en-US" altLang="ko-KR" sz="1800" kern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==1.3.0</a:t>
                      </a:r>
                    </a:p>
                    <a:p>
                      <a:pPr algn="ctr" latinLnBrk="1"/>
                      <a:r>
                        <a:rPr lang="en-US" altLang="ko-KR" sz="1800" kern="1200" dirty="0" err="1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unidecode</a:t>
                      </a:r>
                      <a:r>
                        <a:rPr lang="en-US" altLang="ko-KR" sz="1800" kern="1200" dirty="0"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==1.0.22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74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41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모듈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14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2CE6E046-8609-480C-8AEA-C61EADDEF316}"/>
              </a:ext>
            </a:extLst>
          </p:cNvPr>
          <p:cNvGraphicFramePr>
            <a:graphicFrameLocks noGrp="1"/>
          </p:cNvGraphicFramePr>
          <p:nvPr/>
        </p:nvGraphicFramePr>
        <p:xfrm>
          <a:off x="779816" y="1367375"/>
          <a:ext cx="10632368" cy="4839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512">
                  <a:extLst>
                    <a:ext uri="{9D8B030D-6E8A-4147-A177-3AD203B41FA5}">
                      <a16:colId xmlns:a16="http://schemas.microsoft.com/office/drawing/2014/main" val="4122661023"/>
                    </a:ext>
                  </a:extLst>
                </a:gridCol>
                <a:gridCol w="8863856">
                  <a:extLst>
                    <a:ext uri="{9D8B030D-6E8A-4147-A177-3AD203B41FA5}">
                      <a16:colId xmlns:a16="http://schemas.microsoft.com/office/drawing/2014/main" val="1815425861"/>
                    </a:ext>
                  </a:extLst>
                </a:gridCol>
              </a:tblGrid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형식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Datasets/download.py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680685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리턴 값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Alignment.json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audio/son1,2,3.mp3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545584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뉴스룸의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손석희 앵커 음성파일과 대본파일 다운로드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81980"/>
                  </a:ext>
                </a:extLst>
              </a:tr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예시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/datasets/son/audio/001.mp3: 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존경하는 국민 여러분 국회의장과 국회 의원 여러분 저는 오늘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…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“./datasets/son/audio/002.mp3: 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현재 코로나 바이러스로 인해 바깥 활동이 심각하게 제한이 되어있습니다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…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“./datasets/son/audio/003.mp3: 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경제 활동에 큰 지장이 발생 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…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endParaRPr lang="en-US" altLang="ko-KR" sz="1800" kern="1200" dirty="0">
                        <a:effectLst/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74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208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모듈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15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2CE6E046-8609-480C-8AEA-C61EADDEF316}"/>
              </a:ext>
            </a:extLst>
          </p:cNvPr>
          <p:cNvGraphicFramePr>
            <a:graphicFrameLocks noGrp="1"/>
          </p:cNvGraphicFramePr>
          <p:nvPr/>
        </p:nvGraphicFramePr>
        <p:xfrm>
          <a:off x="779816" y="1367375"/>
          <a:ext cx="10632368" cy="4291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512">
                  <a:extLst>
                    <a:ext uri="{9D8B030D-6E8A-4147-A177-3AD203B41FA5}">
                      <a16:colId xmlns:a16="http://schemas.microsoft.com/office/drawing/2014/main" val="4122661023"/>
                    </a:ext>
                  </a:extLst>
                </a:gridCol>
                <a:gridCol w="8863856">
                  <a:extLst>
                    <a:ext uri="{9D8B030D-6E8A-4147-A177-3AD203B41FA5}">
                      <a16:colId xmlns:a16="http://schemas.microsoft.com/office/drawing/2014/main" val="1815425861"/>
                    </a:ext>
                  </a:extLst>
                </a:gridCol>
              </a:tblGrid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형식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Audio/slice.py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680685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리턴 값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audio/1,2,3 …wav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545584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wav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파일을 일정시간 묵음을 기준으로 잘라낸다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81980"/>
                  </a:ext>
                </a:extLst>
              </a:tr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예시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/datasets/son/audio/001.mp3: 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존경하는 국민 여러분”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“./datasets/son/audio/002.mp3: 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국회의장과 국회의원 여러분”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“./datasets/son/audio/003.mp3: 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저는 오늘”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endParaRPr lang="en-US" altLang="ko-KR" sz="1800" kern="1200" dirty="0">
                        <a:effectLst/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74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712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모듈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16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10" name="표 8">
            <a:extLst>
              <a:ext uri="{FF2B5EF4-FFF2-40B4-BE49-F238E27FC236}">
                <a16:creationId xmlns:a16="http://schemas.microsoft.com/office/drawing/2014/main" id="{2CE6E046-8609-480C-8AEA-C61EADDEF316}"/>
              </a:ext>
            </a:extLst>
          </p:cNvPr>
          <p:cNvGraphicFramePr>
            <a:graphicFrameLocks noGrp="1"/>
          </p:cNvGraphicFramePr>
          <p:nvPr/>
        </p:nvGraphicFramePr>
        <p:xfrm>
          <a:off x="779816" y="1367375"/>
          <a:ext cx="10632368" cy="4291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512">
                  <a:extLst>
                    <a:ext uri="{9D8B030D-6E8A-4147-A177-3AD203B41FA5}">
                      <a16:colId xmlns:a16="http://schemas.microsoft.com/office/drawing/2014/main" val="4122661023"/>
                    </a:ext>
                  </a:extLst>
                </a:gridCol>
                <a:gridCol w="8863856">
                  <a:extLst>
                    <a:ext uri="{9D8B030D-6E8A-4147-A177-3AD203B41FA5}">
                      <a16:colId xmlns:a16="http://schemas.microsoft.com/office/drawing/2014/main" val="1815425861"/>
                    </a:ext>
                  </a:extLst>
                </a:gridCol>
              </a:tblGrid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형식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Recognition/google.py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680685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리턴 값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001.json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545584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음성파일을 구글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api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를 이용해서 텍스트로 추출한 뒤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json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파일로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묶어냄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81980"/>
                  </a:ext>
                </a:extLst>
              </a:tr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예시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/datasets/son/audio/001.mp3: 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존경하는 국민 여러분”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“./datasets/son/audio/002.mp3: 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국회의장과 국회의원 여러분”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algn="ctr" fontAlgn="base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“./datasets/son/audio/003.mp3: “</a:t>
                      </a:r>
                      <a:r>
                        <a:rPr lang="ko-KR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저는 오늘”</a:t>
                      </a: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나눔고딕 ExtraBold" panose="020B0600000101010101" charset="-127"/>
                          <a:ea typeface="나눔고딕 ExtraBold" panose="020B0600000101010101" charset="-127"/>
                          <a:cs typeface="+mn-cs"/>
                        </a:rPr>
                        <a:t>,</a:t>
                      </a:r>
                    </a:p>
                    <a:p>
                      <a:pPr algn="ctr" latinLnBrk="1"/>
                      <a:endParaRPr lang="en-US" altLang="ko-KR" sz="1800" kern="1200" dirty="0">
                        <a:effectLst/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74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544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모듈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17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641FDDA-04E3-4B50-91B5-41BB301DE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857067"/>
              </p:ext>
            </p:extLst>
          </p:nvPr>
        </p:nvGraphicFramePr>
        <p:xfrm>
          <a:off x="779816" y="1367375"/>
          <a:ext cx="10632368" cy="413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512">
                  <a:extLst>
                    <a:ext uri="{9D8B030D-6E8A-4147-A177-3AD203B41FA5}">
                      <a16:colId xmlns:a16="http://schemas.microsoft.com/office/drawing/2014/main" val="4122661023"/>
                    </a:ext>
                  </a:extLst>
                </a:gridCol>
                <a:gridCol w="8863856">
                  <a:extLst>
                    <a:ext uri="{9D8B030D-6E8A-4147-A177-3AD203B41FA5}">
                      <a16:colId xmlns:a16="http://schemas.microsoft.com/office/drawing/2014/main" val="1815425861"/>
                    </a:ext>
                  </a:extLst>
                </a:gridCol>
              </a:tblGrid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형식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recognition/alignment.py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680685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리턴 값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json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파일 생성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545584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구글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API 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의 정확성 고려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r>
                        <a:rPr lang="ko-KR" altLang="en-US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추출텍스트와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</a:t>
                      </a:r>
                      <a:endParaRPr lang="en-US" altLang="ko-KR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실제 대본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0.5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스코어 이상의 데이터를 뽑아내어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json 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파일로 추출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81980"/>
                  </a:ext>
                </a:extLst>
              </a:tr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예시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74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348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모듈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18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A02556-B9A5-41D6-8711-E7D33E10D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950352"/>
              </p:ext>
            </p:extLst>
          </p:nvPr>
        </p:nvGraphicFramePr>
        <p:xfrm>
          <a:off x="779816" y="1367375"/>
          <a:ext cx="10632368" cy="413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512">
                  <a:extLst>
                    <a:ext uri="{9D8B030D-6E8A-4147-A177-3AD203B41FA5}">
                      <a16:colId xmlns:a16="http://schemas.microsoft.com/office/drawing/2014/main" val="4122661023"/>
                    </a:ext>
                  </a:extLst>
                </a:gridCol>
                <a:gridCol w="8863856">
                  <a:extLst>
                    <a:ext uri="{9D8B030D-6E8A-4147-A177-3AD203B41FA5}">
                      <a16:colId xmlns:a16="http://schemas.microsoft.com/office/drawing/2014/main" val="1815425861"/>
                    </a:ext>
                  </a:extLst>
                </a:gridCol>
              </a:tblGrid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형식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datasets.generate_data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680685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리턴 값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성공시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  <a:p>
                      <a:pPr algn="ctr" latinLnBrk="1"/>
                      <a:r>
                        <a:rPr lang="en-US" altLang="ko-KR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Npz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파일 생성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545584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Json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파일을 가지고 데이터셋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81980"/>
                  </a:ext>
                </a:extLst>
              </a:tr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예시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74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676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05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모듈 상세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C7A02556-B9A5-41D6-8711-E7D33E10DD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772213"/>
              </p:ext>
            </p:extLst>
          </p:nvPr>
        </p:nvGraphicFramePr>
        <p:xfrm>
          <a:off x="779816" y="1367375"/>
          <a:ext cx="10632368" cy="413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8512">
                  <a:extLst>
                    <a:ext uri="{9D8B030D-6E8A-4147-A177-3AD203B41FA5}">
                      <a16:colId xmlns:a16="http://schemas.microsoft.com/office/drawing/2014/main" val="4122661023"/>
                    </a:ext>
                  </a:extLst>
                </a:gridCol>
                <a:gridCol w="8863856">
                  <a:extLst>
                    <a:ext uri="{9D8B030D-6E8A-4147-A177-3AD203B41FA5}">
                      <a16:colId xmlns:a16="http://schemas.microsoft.com/office/drawing/2014/main" val="1815425861"/>
                    </a:ext>
                  </a:extLst>
                </a:gridCol>
              </a:tblGrid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형식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Synthesizer.py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680685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리턴 값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00x.mp3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1545584"/>
                  </a:ext>
                </a:extLst>
              </a:tr>
              <a:tr h="10341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설명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학습된 데이터를 기반으로 음성데이터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2481980"/>
                  </a:ext>
                </a:extLst>
              </a:tr>
              <a:tr h="1034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예시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Synthesizer –</a:t>
                      </a:r>
                      <a:r>
                        <a:rPr lang="en-US" altLang="ko-KR" dirty="0" err="1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load_path</a:t>
                      </a:r>
                      <a:r>
                        <a:rPr lang="en-US" altLang="ko-KR" dirty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“</a:t>
                      </a:r>
                      <a:r>
                        <a:rPr lang="ko-KR" altLang="en-US" dirty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러닝으로 생성된 로그파일 명“</a:t>
                      </a:r>
                      <a:r>
                        <a:rPr lang="en-US" altLang="ko-KR" dirty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 –text “</a:t>
                      </a:r>
                      <a:r>
                        <a:rPr lang="ko-KR" altLang="en-US" dirty="0">
                          <a:latin typeface="나눔고딕 ExtraBold" panose="020B0600000101010101" charset="-127"/>
                          <a:ea typeface="나눔고딕 ExtraBold" panose="020B0600000101010101" charset="-127"/>
                        </a:rPr>
                        <a:t>음성으로 변환할 텍스트“ 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나눔고딕 ExtraBold" panose="020B0600000101010101" charset="-127"/>
                        <a:ea typeface="나눔고딕 ExtraBold" panose="020B0600000101010101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1744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1761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76084" y="6611779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3891" y="1275933"/>
            <a:ext cx="1789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INDEX</a:t>
            </a:r>
            <a:endParaRPr lang="ko-KR" altLang="en-US" sz="40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4910" y="3248537"/>
            <a:ext cx="476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54910" y="3594223"/>
            <a:ext cx="138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ASIA</a:t>
            </a:r>
            <a:endParaRPr lang="ko-KR" altLang="en-US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27" name="직각 삼각형 26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각 삼각형 27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30" name="직각 삼각형 29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각 삼각형 30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9F57CFF-F9D9-40AF-AF17-DBC8E7C89768}"/>
              </a:ext>
            </a:extLst>
          </p:cNvPr>
          <p:cNvSpPr txBox="1"/>
          <p:nvPr/>
        </p:nvSpPr>
        <p:spPr>
          <a:xfrm>
            <a:off x="3660281" y="1328966"/>
            <a:ext cx="77766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수행 시나리오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구성도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 모듈 상세 설계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방법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환경 설계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분담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 일정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28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필요기술 및 참고문헌</a:t>
            </a:r>
            <a:endParaRPr lang="en-US" altLang="ko-KR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28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FFD560-A22E-4DA6-854C-89284C28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0877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(1/3)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FC3C7B-5864-4B7F-A018-33E260151A3C}"/>
              </a:ext>
            </a:extLst>
          </p:cNvPr>
          <p:cNvSpPr txBox="1"/>
          <p:nvPr/>
        </p:nvSpPr>
        <p:spPr>
          <a:xfrm>
            <a:off x="3554326" y="3472450"/>
            <a:ext cx="2182534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개발사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FFmpeg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개발 언어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라이선스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LGPLv2.1+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버전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4.2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EB345-C6F4-4094-A7E8-C7182F333B54}"/>
              </a:ext>
            </a:extLst>
          </p:cNvPr>
          <p:cNvSpPr txBox="1"/>
          <p:nvPr/>
        </p:nvSpPr>
        <p:spPr>
          <a:xfrm>
            <a:off x="766867" y="3614429"/>
            <a:ext cx="2808312" cy="78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개발사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Google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1ECA18D-78B5-4CC4-92FD-BA98F900D4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716" y="1405889"/>
            <a:ext cx="2857331" cy="13332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32F3B3-BBB6-4118-9A40-7DE8A942F1AC}"/>
              </a:ext>
            </a:extLst>
          </p:cNvPr>
          <p:cNvSpPr txBox="1"/>
          <p:nvPr/>
        </p:nvSpPr>
        <p:spPr>
          <a:xfrm>
            <a:off x="6362638" y="3356480"/>
            <a:ext cx="2182534" cy="1880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개발사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Python SW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개발 언어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라이선스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파이썬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sw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재단 라이선스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버전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3.6+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1A8ECF-306E-4DD2-B4D3-C05469993CD3}"/>
              </a:ext>
            </a:extLst>
          </p:cNvPr>
          <p:cNvSpPr txBox="1"/>
          <p:nvPr/>
        </p:nvSpPr>
        <p:spPr>
          <a:xfrm>
            <a:off x="9129115" y="3310942"/>
            <a:ext cx="2182534" cy="224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TensorFlow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개발 언어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Python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라이선스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Apache 2.0 </a:t>
            </a:r>
            <a:r>
              <a:rPr lang="en-US" altLang="ko-KR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Opensource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라이선스</a:t>
            </a:r>
            <a:endParaRPr lang="en-US" altLang="ko-KR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버전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1.10.0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2" name="Picture 4" descr="google cloud speech api에 대한 이미지 검색결과">
            <a:extLst>
              <a:ext uri="{FF2B5EF4-FFF2-40B4-BE49-F238E27FC236}">
                <a16:creationId xmlns:a16="http://schemas.microsoft.com/office/drawing/2014/main" id="{3AEF4F31-105F-49CC-9D7A-926966B1C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92" y="1246713"/>
            <a:ext cx="1666162" cy="166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fmpeg icon에 대한 이미지 검색결과">
            <a:extLst>
              <a:ext uri="{FF2B5EF4-FFF2-40B4-BE49-F238E27FC236}">
                <a16:creationId xmlns:a16="http://schemas.microsoft.com/office/drawing/2014/main" id="{FF7207CA-16B9-4566-8FB7-04558A3F0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992" y="1413193"/>
            <a:ext cx="1333202" cy="133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ython logo에 대한 이미지 검색결과">
            <a:extLst>
              <a:ext uri="{FF2B5EF4-FFF2-40B4-BE49-F238E27FC236}">
                <a16:creationId xmlns:a16="http://schemas.microsoft.com/office/drawing/2014/main" id="{5CDE700A-CA2F-4DAF-83D5-4EAB5F688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840" y="1282266"/>
            <a:ext cx="1464129" cy="146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FEFB71-CEDD-4682-B3FE-15DFF5F81755}"/>
              </a:ext>
            </a:extLst>
          </p:cNvPr>
          <p:cNvSpPr txBox="1"/>
          <p:nvPr/>
        </p:nvSpPr>
        <p:spPr>
          <a:xfrm>
            <a:off x="766867" y="2968098"/>
            <a:ext cx="2182534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Google Speech API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46407E-23E7-4C51-8B82-E263CAC5E2E8}"/>
              </a:ext>
            </a:extLst>
          </p:cNvPr>
          <p:cNvSpPr txBox="1"/>
          <p:nvPr/>
        </p:nvSpPr>
        <p:spPr>
          <a:xfrm>
            <a:off x="3554326" y="2977223"/>
            <a:ext cx="218253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FFmpeg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B717D7-9C11-4F05-B4EC-B57C14599810}"/>
              </a:ext>
            </a:extLst>
          </p:cNvPr>
          <p:cNvSpPr txBox="1"/>
          <p:nvPr/>
        </p:nvSpPr>
        <p:spPr>
          <a:xfrm>
            <a:off x="6362638" y="2968098"/>
            <a:ext cx="218253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Python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3E5352-54B1-41E0-97AE-A51B8F9CE932}"/>
              </a:ext>
            </a:extLst>
          </p:cNvPr>
          <p:cNvSpPr txBox="1"/>
          <p:nvPr/>
        </p:nvSpPr>
        <p:spPr>
          <a:xfrm>
            <a:off x="9129115" y="2968098"/>
            <a:ext cx="218253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TensorFlow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3452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(2/3)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21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front black">
            <a:extLst>
              <a:ext uri="{FF2B5EF4-FFF2-40B4-BE49-F238E27FC236}">
                <a16:creationId xmlns:a16="http://schemas.microsoft.com/office/drawing/2014/main" id="{DFD088AF-D97A-4D2B-A27A-14098C50E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448" y="1120336"/>
            <a:ext cx="3109045" cy="238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D9B32E-EB59-4848-87E6-D26A3FDA6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022" y="1641858"/>
            <a:ext cx="2743200" cy="166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74B780-54D5-4F4B-BADC-9800F56B8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955" y="1641858"/>
            <a:ext cx="3133129" cy="1879878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AB4B8B6-6D75-4020-9A77-D29E7C3226D5}"/>
              </a:ext>
            </a:extLst>
          </p:cNvPr>
          <p:cNvSpPr txBox="1"/>
          <p:nvPr/>
        </p:nvSpPr>
        <p:spPr>
          <a:xfrm>
            <a:off x="1766253" y="3444465"/>
            <a:ext cx="218253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Androidi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Studio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B556C3-EBA9-42D8-A661-B97AE47EA5DE}"/>
              </a:ext>
            </a:extLst>
          </p:cNvPr>
          <p:cNvSpPr txBox="1"/>
          <p:nvPr/>
        </p:nvSpPr>
        <p:spPr>
          <a:xfrm>
            <a:off x="1676196" y="4055525"/>
            <a:ext cx="2808312" cy="151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라이선스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아파치 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개발사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구글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젯브레인즈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체제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크로스 플랫폼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작성 언어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자바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2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코틀린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C++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0D6F03-2B12-4456-8D00-14ED977A2731}"/>
              </a:ext>
            </a:extLst>
          </p:cNvPr>
          <p:cNvSpPr txBox="1"/>
          <p:nvPr/>
        </p:nvSpPr>
        <p:spPr>
          <a:xfrm>
            <a:off x="5004732" y="3444465"/>
            <a:ext cx="218253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갤럭시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a80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7F3C80-7D77-4D1F-B754-A32CB89CD0AB}"/>
              </a:ext>
            </a:extLst>
          </p:cNvPr>
          <p:cNvSpPr txBox="1"/>
          <p:nvPr/>
        </p:nvSpPr>
        <p:spPr>
          <a:xfrm>
            <a:off x="8360355" y="3444465"/>
            <a:ext cx="2182534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AWS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A9AC245-CE20-4B1B-94DC-218133EE7535}"/>
              </a:ext>
            </a:extLst>
          </p:cNvPr>
          <p:cNvSpPr txBox="1"/>
          <p:nvPr/>
        </p:nvSpPr>
        <p:spPr>
          <a:xfrm>
            <a:off x="8360355" y="4103221"/>
            <a:ext cx="2808312" cy="411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개발사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amazon</a:t>
            </a:r>
            <a:endParaRPr lang="ko-KR" alt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3036E02-13D5-436A-8AF1-D312BD987771}"/>
              </a:ext>
            </a:extLst>
          </p:cNvPr>
          <p:cNvSpPr txBox="1"/>
          <p:nvPr/>
        </p:nvSpPr>
        <p:spPr>
          <a:xfrm>
            <a:off x="5004732" y="4119989"/>
            <a:ext cx="2182534" cy="780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제조사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삼성전자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운영 체제</a:t>
            </a:r>
            <a:r>
              <a:rPr lang="en-US" altLang="ko-KR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12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안드로이드</a:t>
            </a:r>
          </a:p>
        </p:txBody>
      </p:sp>
    </p:spTree>
    <p:extLst>
      <p:ext uri="{BB962C8B-B14F-4D97-AF65-F5344CB8AC3E}">
        <p14:creationId xmlns:p14="http://schemas.microsoft.com/office/powerpoint/2010/main" val="359608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06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(3/3)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22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909E4C-753D-488B-A774-4E7CA83DFD1F}"/>
              </a:ext>
            </a:extLst>
          </p:cNvPr>
          <p:cNvSpPr txBox="1"/>
          <p:nvPr/>
        </p:nvSpPr>
        <p:spPr>
          <a:xfrm>
            <a:off x="1486910" y="1717484"/>
            <a:ext cx="3889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졸업작품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GitHub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8DB9E-D194-4C89-8B42-ECE49B7F4036}"/>
              </a:ext>
            </a:extLst>
          </p:cNvPr>
          <p:cNvSpPr txBox="1"/>
          <p:nvPr/>
        </p:nvSpPr>
        <p:spPr>
          <a:xfrm>
            <a:off x="1486910" y="3427054"/>
            <a:ext cx="3375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 별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GitHub ID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29B185-8B21-46BA-93D4-1E7241D4D357}"/>
              </a:ext>
            </a:extLst>
          </p:cNvPr>
          <p:cNvSpPr txBox="1"/>
          <p:nvPr/>
        </p:nvSpPr>
        <p:spPr>
          <a:xfrm>
            <a:off x="1486910" y="2248847"/>
            <a:ext cx="5506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https://github.com/minjae5/graduate_project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47D21-678F-4891-ADB1-272B48CE6249}"/>
              </a:ext>
            </a:extLst>
          </p:cNvPr>
          <p:cNvSpPr txBox="1"/>
          <p:nvPr/>
        </p:nvSpPr>
        <p:spPr>
          <a:xfrm>
            <a:off x="1486910" y="3947481"/>
            <a:ext cx="5996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팀장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이영수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ID: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whvhr3056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윤영범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ID: </a:t>
            </a:r>
            <a:r>
              <a:rPr lang="en-US" altLang="ko-KR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5"/>
              </a:rPr>
              <a:t>0beom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팀원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오민재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	ID: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/>
              </a:rPr>
              <a:t>minjae5</a:t>
            </a:r>
            <a:endParaRPr lang="en-US" alt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5390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23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BD9E2-48C9-482A-A34E-49DBB1AAF324}"/>
              </a:ext>
            </a:extLst>
          </p:cNvPr>
          <p:cNvSpPr txBox="1"/>
          <p:nvPr/>
        </p:nvSpPr>
        <p:spPr>
          <a:xfrm>
            <a:off x="916795" y="1511909"/>
            <a:ext cx="175325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74AFF-BC99-4F11-84AD-F011E190D2B3}"/>
              </a:ext>
            </a:extLst>
          </p:cNvPr>
          <p:cNvSpPr txBox="1"/>
          <p:nvPr/>
        </p:nvSpPr>
        <p:spPr>
          <a:xfrm>
            <a:off x="854041" y="1933682"/>
            <a:ext cx="8586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3.5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설치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TensorFlow 1.3.0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버전 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최신버전 사용시 음성러닝에 필요한 모듈 사용 불가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파이썬 패키지 설치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자연어 처리 패키지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nltk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가상머신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virtualenv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virtualenv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multi-speaker-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tacotron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위한 패키지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 데이터를 다루기 위한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ffmpeg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설치 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speech to text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이용하기 위해 음성인식 서비스 활성화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6CB5E5-68C4-498A-AB9E-CAF5887F5307}"/>
              </a:ext>
            </a:extLst>
          </p:cNvPr>
          <p:cNvSpPr txBox="1"/>
          <p:nvPr/>
        </p:nvSpPr>
        <p:spPr>
          <a:xfrm>
            <a:off x="916796" y="952791"/>
            <a:ext cx="2021476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엔진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BB10AD-3246-4EB6-A4BC-4AA932F8E6AA}"/>
              </a:ext>
            </a:extLst>
          </p:cNvPr>
          <p:cNvSpPr txBox="1"/>
          <p:nvPr/>
        </p:nvSpPr>
        <p:spPr>
          <a:xfrm>
            <a:off x="916796" y="4537048"/>
            <a:ext cx="202147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세트 생성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E1C71C-3746-4147-A397-5FF48FE16B74}"/>
              </a:ext>
            </a:extLst>
          </p:cNvPr>
          <p:cNvSpPr txBox="1"/>
          <p:nvPr/>
        </p:nvSpPr>
        <p:spPr>
          <a:xfrm>
            <a:off x="916796" y="4961830"/>
            <a:ext cx="9711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Korean Single Speaker Speech Dataset: Korean Single Speaker Speech Dataset (KSS)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뉴스룸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손석희 앵커  음성파일 및 대본을 이용한  음성데이터 세트 준비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 음성파일 및 대본을 이용한 음성데이터 세트 준비</a:t>
            </a:r>
          </a:p>
        </p:txBody>
      </p:sp>
    </p:spTree>
    <p:extLst>
      <p:ext uri="{BB962C8B-B14F-4D97-AF65-F5344CB8AC3E}">
        <p14:creationId xmlns:p14="http://schemas.microsoft.com/office/powerpoint/2010/main" val="3940834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24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013E5-4560-4987-8BB7-27C1EA434367}"/>
              </a:ext>
            </a:extLst>
          </p:cNvPr>
          <p:cNvSpPr txBox="1"/>
          <p:nvPr/>
        </p:nvSpPr>
        <p:spPr>
          <a:xfrm>
            <a:off x="916796" y="963171"/>
            <a:ext cx="181141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데이터셋 만들기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FAF663-771E-4E51-A4FA-868A50A5036B}"/>
              </a:ext>
            </a:extLst>
          </p:cNvPr>
          <p:cNvSpPr txBox="1"/>
          <p:nvPr/>
        </p:nvSpPr>
        <p:spPr>
          <a:xfrm>
            <a:off x="916795" y="1400113"/>
            <a:ext cx="97112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audio.silecce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audio_pattern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음성파일명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음성간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묵을을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기준으로 파일을 분할한다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Recognition.google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audio_pattern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음성파일명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음성파일에 대한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txt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추출한다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Recogniton.alignment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recognition_path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대본 파일 명“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score_threshold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=“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스코어 퍼센트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소수점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＂ 을 이용하여 실제 대본과 구글 추출 텍스트를 비교 일정 스코어 이상의 내용을 선별하여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파일로 만들어 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Datasets/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generate_data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json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이용하여 러닝 데이터 셋을 만들어 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97EAA4-A175-4EE4-BCC6-A21653D161EC}"/>
              </a:ext>
            </a:extLst>
          </p:cNvPr>
          <p:cNvSpPr txBox="1"/>
          <p:nvPr/>
        </p:nvSpPr>
        <p:spPr>
          <a:xfrm>
            <a:off x="916796" y="3369564"/>
            <a:ext cx="852043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러닝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777539-46F2-42FF-98BF-291F9597E83C}"/>
              </a:ext>
            </a:extLst>
          </p:cNvPr>
          <p:cNvSpPr txBox="1"/>
          <p:nvPr/>
        </p:nvSpPr>
        <p:spPr>
          <a:xfrm>
            <a:off x="854040" y="3778984"/>
            <a:ext cx="9711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Hparams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이용하여 모델 스타일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임베딩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크기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인코더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디코더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어텐셜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와 같은 파라미터를 학습할 데이터에 따라 조정 가능하다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Train.py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통해 학습을 수행한다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Tensorboard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로그 분석을 통해 러닝을 상태를 확인 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D083C-A157-406F-862E-8C32304D53B5}"/>
              </a:ext>
            </a:extLst>
          </p:cNvPr>
          <p:cNvSpPr txBox="1"/>
          <p:nvPr/>
        </p:nvSpPr>
        <p:spPr>
          <a:xfrm>
            <a:off x="916796" y="5135405"/>
            <a:ext cx="142167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합성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288B7-9390-46DB-AD4C-190ACF70B4E2}"/>
              </a:ext>
            </a:extLst>
          </p:cNvPr>
          <p:cNvSpPr txBox="1"/>
          <p:nvPr/>
        </p:nvSpPr>
        <p:spPr>
          <a:xfrm>
            <a:off x="916796" y="5605790"/>
            <a:ext cx="971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Synthesizer –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load_path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러닝으로 생성된 로그파일 명“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–text 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음성으로 변환할 텍스트＂ 로 음성을 만들어 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4964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0D083C-A157-406F-862E-8C32304D53B5}"/>
              </a:ext>
            </a:extLst>
          </p:cNvPr>
          <p:cNvSpPr txBox="1"/>
          <p:nvPr/>
        </p:nvSpPr>
        <p:spPr>
          <a:xfrm>
            <a:off x="854041" y="1612717"/>
            <a:ext cx="1421670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합성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288B7-9390-46DB-AD4C-190ACF70B4E2}"/>
              </a:ext>
            </a:extLst>
          </p:cNvPr>
          <p:cNvSpPr txBox="1"/>
          <p:nvPr/>
        </p:nvSpPr>
        <p:spPr>
          <a:xfrm>
            <a:off x="854039" y="2164729"/>
            <a:ext cx="9711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Synthesizer –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load_path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러닝으로 생성된 로그파일 명“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–text 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음성으로 변환할 텍스트＂ 로 음성을 만들어 낸다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05D3DF-7414-4B62-AE29-E67683F56210}"/>
              </a:ext>
            </a:extLst>
          </p:cNvPr>
          <p:cNvSpPr txBox="1"/>
          <p:nvPr/>
        </p:nvSpPr>
        <p:spPr>
          <a:xfrm>
            <a:off x="854041" y="3267538"/>
            <a:ext cx="1769238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다중 화자 러닝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7DB547-CB4B-46DE-A844-A7853FBF5CED}"/>
              </a:ext>
            </a:extLst>
          </p:cNvPr>
          <p:cNvSpPr txBox="1"/>
          <p:nvPr/>
        </p:nvSpPr>
        <p:spPr>
          <a:xfrm>
            <a:off x="854040" y="3819550"/>
            <a:ext cx="9711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Hparams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의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model_type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single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deep voice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로 바꾸어 주어 다중화자 학습으로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바꾸어준다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Train –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data_path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 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학습할 데이터셋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”, 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기존에 학습된 데이터셋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”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을 이용하여 적은 양의 데이터 셋으로도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single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학습보다 좋은 결과를 가져올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3479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26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BD9E2-48C9-482A-A34E-49DBB1AAF324}"/>
              </a:ext>
            </a:extLst>
          </p:cNvPr>
          <p:cNvSpPr txBox="1"/>
          <p:nvPr/>
        </p:nvSpPr>
        <p:spPr>
          <a:xfrm>
            <a:off x="916796" y="1185381"/>
            <a:ext cx="1728522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 구축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32705F-B5FD-4880-BCA4-DE15FB50143A}"/>
              </a:ext>
            </a:extLst>
          </p:cNvPr>
          <p:cNvSpPr txBox="1"/>
          <p:nvPr/>
        </p:nvSpPr>
        <p:spPr>
          <a:xfrm>
            <a:off x="916796" y="1871077"/>
            <a:ext cx="7440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클라우드 시스템을 이용해서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EC2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인스턴스를 생성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기본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프리티어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사양의 인스턴스로 설정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Putty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설정된 인스턴스 접근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AWS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스토리지인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E3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EC2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인스턴스를 연동하여 스토리지 확보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95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07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방법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27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DBD9E2-48C9-482A-A34E-49DBB1AAF324}"/>
              </a:ext>
            </a:extLst>
          </p:cNvPr>
          <p:cNvSpPr txBox="1"/>
          <p:nvPr/>
        </p:nvSpPr>
        <p:spPr>
          <a:xfrm>
            <a:off x="854041" y="1234149"/>
            <a:ext cx="2632872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어플리케이션 개발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9FF440-0865-484B-8218-77B31872D10C}"/>
              </a:ext>
            </a:extLst>
          </p:cNvPr>
          <p:cNvSpPr txBox="1"/>
          <p:nvPr/>
        </p:nvSpPr>
        <p:spPr>
          <a:xfrm>
            <a:off x="854040" y="3625463"/>
            <a:ext cx="7440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통화 녹음이 저장되는 기기 내부 저장소 접근 기능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녹음파일 복사 기능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복사된 파일 서버로 전송 기능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TTS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엔진 수신 기능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B34C7-4803-477D-B670-A45370F7B205}"/>
              </a:ext>
            </a:extLst>
          </p:cNvPr>
          <p:cNvSpPr txBox="1"/>
          <p:nvPr/>
        </p:nvSpPr>
        <p:spPr>
          <a:xfrm>
            <a:off x="854040" y="1819771"/>
            <a:ext cx="1925735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환경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18B72-DCF6-4456-857F-13A50F8C98F4}"/>
              </a:ext>
            </a:extLst>
          </p:cNvPr>
          <p:cNvSpPr txBox="1"/>
          <p:nvPr/>
        </p:nvSpPr>
        <p:spPr>
          <a:xfrm>
            <a:off x="854040" y="2234555"/>
            <a:ext cx="7440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Android Studio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1B2C89-598A-4CBA-87D2-BBB99E2A111B}"/>
              </a:ext>
            </a:extLst>
          </p:cNvPr>
          <p:cNvSpPr txBox="1"/>
          <p:nvPr/>
        </p:nvSpPr>
        <p:spPr>
          <a:xfrm>
            <a:off x="854040" y="3152138"/>
            <a:ext cx="279136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어플리케이션 개발 기능</a:t>
            </a:r>
          </a:p>
        </p:txBody>
      </p:sp>
    </p:spTree>
    <p:extLst>
      <p:ext uri="{BB962C8B-B14F-4D97-AF65-F5344CB8AC3E}">
        <p14:creationId xmlns:p14="http://schemas.microsoft.com/office/powerpoint/2010/main" val="925678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08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환경 설계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28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F7B6C-A993-4D77-8A52-530444BD5457}"/>
              </a:ext>
            </a:extLst>
          </p:cNvPr>
          <p:cNvSpPr txBox="1"/>
          <p:nvPr/>
        </p:nvSpPr>
        <p:spPr>
          <a:xfrm>
            <a:off x="1226274" y="1626383"/>
            <a:ext cx="1114589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준비물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5DE70-E68A-40CF-BD99-F75FEF378E26}"/>
              </a:ext>
            </a:extLst>
          </p:cNvPr>
          <p:cNvSpPr txBox="1"/>
          <p:nvPr/>
        </p:nvSpPr>
        <p:spPr>
          <a:xfrm>
            <a:off x="1226274" y="3357342"/>
            <a:ext cx="1291951" cy="4001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데모 순서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BBC12-258A-407F-8625-69D42E7195F9}"/>
              </a:ext>
            </a:extLst>
          </p:cNvPr>
          <p:cNvSpPr txBox="1"/>
          <p:nvPr/>
        </p:nvSpPr>
        <p:spPr>
          <a:xfrm>
            <a:off x="1226275" y="2063041"/>
            <a:ext cx="1223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노트북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스피커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267B95-42A2-4216-A9E6-6F8979DE1C46}"/>
              </a:ext>
            </a:extLst>
          </p:cNvPr>
          <p:cNvSpPr txBox="1"/>
          <p:nvPr/>
        </p:nvSpPr>
        <p:spPr>
          <a:xfrm>
            <a:off x="1195976" y="3825463"/>
            <a:ext cx="5761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사용자가 원하는 텍스트 입력 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준비된 여러 사람의 음성으로 컴퓨터가 읽어 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56883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09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업무 분담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29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8" name="그림 7" descr="표지판이(가) 표시된 사진&#10;&#10;자동 생성된 설명">
            <a:extLst>
              <a:ext uri="{FF2B5EF4-FFF2-40B4-BE49-F238E27FC236}">
                <a16:creationId xmlns:a16="http://schemas.microsoft.com/office/drawing/2014/main" id="{7625560B-1710-4064-8C13-C95D8811FA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39" y="1380180"/>
            <a:ext cx="1236837" cy="12368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92F03E4-E235-44EE-83FD-5DDB44B469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30" y="1380180"/>
            <a:ext cx="1236837" cy="1236837"/>
          </a:xfrm>
          <a:prstGeom prst="rect">
            <a:avLst/>
          </a:prstGeom>
        </p:spPr>
      </p:pic>
      <p:pic>
        <p:nvPicPr>
          <p:cNvPr id="10" name="그림 9" descr="그리기, 창문이(가) 표시된 사진&#10;&#10;자동 생성된 설명">
            <a:extLst>
              <a:ext uri="{FF2B5EF4-FFF2-40B4-BE49-F238E27FC236}">
                <a16:creationId xmlns:a16="http://schemas.microsoft.com/office/drawing/2014/main" id="{48F98419-7D0E-4C5B-B5ED-F16702748D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48" y="1380181"/>
            <a:ext cx="1236837" cy="123683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DD7EDF-B53D-4EDE-95BF-3BF1E67EDA0E}"/>
              </a:ext>
            </a:extLst>
          </p:cNvPr>
          <p:cNvSpPr/>
          <p:nvPr/>
        </p:nvSpPr>
        <p:spPr>
          <a:xfrm>
            <a:off x="1055728" y="2617021"/>
            <a:ext cx="3046233" cy="33223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E7C142-DD90-4BA8-9E6D-C946529EB13C}"/>
              </a:ext>
            </a:extLst>
          </p:cNvPr>
          <p:cNvSpPr/>
          <p:nvPr/>
        </p:nvSpPr>
        <p:spPr>
          <a:xfrm>
            <a:off x="4563827" y="2617021"/>
            <a:ext cx="3046233" cy="33223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5BF9651-60E2-4265-86B0-1BAA9931EF50}"/>
              </a:ext>
            </a:extLst>
          </p:cNvPr>
          <p:cNvSpPr/>
          <p:nvPr/>
        </p:nvSpPr>
        <p:spPr>
          <a:xfrm>
            <a:off x="8087801" y="2617021"/>
            <a:ext cx="3046233" cy="332232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59A4CE-F7C9-4BD0-A49E-02B9024DA2EE}"/>
              </a:ext>
            </a:extLst>
          </p:cNvPr>
          <p:cNvSpPr txBox="1"/>
          <p:nvPr/>
        </p:nvSpPr>
        <p:spPr>
          <a:xfrm>
            <a:off x="2292289" y="2082797"/>
            <a:ext cx="147254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이영수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D1F34E-A83C-4F2F-A3D7-F04B6817E181}"/>
              </a:ext>
            </a:extLst>
          </p:cNvPr>
          <p:cNvSpPr txBox="1"/>
          <p:nvPr/>
        </p:nvSpPr>
        <p:spPr>
          <a:xfrm>
            <a:off x="9463364" y="2082795"/>
            <a:ext cx="147254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오민재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295F3F-1C62-454D-815E-F1D305C8B303}"/>
              </a:ext>
            </a:extLst>
          </p:cNvPr>
          <p:cNvSpPr txBox="1"/>
          <p:nvPr/>
        </p:nvSpPr>
        <p:spPr>
          <a:xfrm>
            <a:off x="5955265" y="2082795"/>
            <a:ext cx="147254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윤영범</a:t>
            </a:r>
            <a:endParaRPr lang="ko-KR" altLang="en-US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84CD99-C168-4741-BC53-0BD9F61AA915}"/>
              </a:ext>
            </a:extLst>
          </p:cNvPr>
          <p:cNvSpPr txBox="1"/>
          <p:nvPr/>
        </p:nvSpPr>
        <p:spPr>
          <a:xfrm>
            <a:off x="1281953" y="2922114"/>
            <a:ext cx="264547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사용법 학습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AWS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사용법 학습 및 서버 구축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서버와  어플리케이션 연결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Google speech </a:t>
            </a: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사용법 학습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머신러닝에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필요한 영상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데이터 수집 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Ffmpeg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학습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6E6CB7-B7B4-4022-9D81-7F8EED0EA5F5}"/>
              </a:ext>
            </a:extLst>
          </p:cNvPr>
          <p:cNvSpPr txBox="1"/>
          <p:nvPr/>
        </p:nvSpPr>
        <p:spPr>
          <a:xfrm>
            <a:off x="4698139" y="2922114"/>
            <a:ext cx="27873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Git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사용법 학습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어플리케이션 개발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Tacotron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및 </a:t>
            </a: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deepvoice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기법 학습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적용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머신러닝에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필요한 영상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데이터 수집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계획서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보고서 제작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2986D2-1EFD-4065-901B-2A62B59B2137}"/>
              </a:ext>
            </a:extLst>
          </p:cNvPr>
          <p:cNvSpPr txBox="1"/>
          <p:nvPr/>
        </p:nvSpPr>
        <p:spPr>
          <a:xfrm>
            <a:off x="8269230" y="2922114"/>
            <a:ext cx="27446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이론적 개념 학습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Tensorflow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사용법 학습 및 적용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발표자료 제작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머신러닝에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필요한 영상</a:t>
            </a:r>
            <a:r>
              <a:rPr lang="en-US" altLang="ko-KR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데이터 수집</a:t>
            </a:r>
            <a:endParaRPr lang="en-US" altLang="ko-KR" sz="1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프로토타입 테스트</a:t>
            </a:r>
          </a:p>
        </p:txBody>
      </p:sp>
    </p:spTree>
    <p:extLst>
      <p:ext uri="{BB962C8B-B14F-4D97-AF65-F5344CB8AC3E}">
        <p14:creationId xmlns:p14="http://schemas.microsoft.com/office/powerpoint/2010/main" val="2157919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(1/4)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지적 사항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763EE-2D54-4C50-AB9F-96293789AE78}"/>
              </a:ext>
            </a:extLst>
          </p:cNvPr>
          <p:cNvSpPr txBox="1"/>
          <p:nvPr/>
        </p:nvSpPr>
        <p:spPr>
          <a:xfrm>
            <a:off x="1933731" y="209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3B647BFC-858A-45E4-923E-E5A81AE975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266696"/>
              </p:ext>
            </p:extLst>
          </p:nvPr>
        </p:nvGraphicFramePr>
        <p:xfrm>
          <a:off x="779816" y="1367375"/>
          <a:ext cx="10632367" cy="41367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4308">
                  <a:extLst>
                    <a:ext uri="{9D8B030D-6E8A-4147-A177-3AD203B41FA5}">
                      <a16:colId xmlns:a16="http://schemas.microsoft.com/office/drawing/2014/main" val="4122661023"/>
                    </a:ext>
                  </a:extLst>
                </a:gridCol>
                <a:gridCol w="3855106">
                  <a:extLst>
                    <a:ext uri="{9D8B030D-6E8A-4147-A177-3AD203B41FA5}">
                      <a16:colId xmlns:a16="http://schemas.microsoft.com/office/drawing/2014/main" val="177811283"/>
                    </a:ext>
                  </a:extLst>
                </a:gridCol>
                <a:gridCol w="4655781">
                  <a:extLst>
                    <a:ext uri="{9D8B030D-6E8A-4147-A177-3AD203B41FA5}">
                      <a16:colId xmlns:a16="http://schemas.microsoft.com/office/drawing/2014/main" val="892295490"/>
                    </a:ext>
                  </a:extLst>
                </a:gridCol>
                <a:gridCol w="1367172">
                  <a:extLst>
                    <a:ext uri="{9D8B030D-6E8A-4147-A177-3AD203B41FA5}">
                      <a16:colId xmlns:a16="http://schemas.microsoft.com/office/drawing/2014/main" val="3940489209"/>
                    </a:ext>
                  </a:extLst>
                </a:gridCol>
              </a:tblGrid>
              <a:tr h="4959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번호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지난 발표에서의 지적 사항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지적 사항에 대한 답변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관련 페이지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680685"/>
                  </a:ext>
                </a:extLst>
              </a:tr>
              <a:tr h="1213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구현범위를 명확히 하고 구현 가능한 내용 필요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감정 학습 요소 제거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9p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0764173"/>
                  </a:ext>
                </a:extLst>
              </a:tr>
              <a:tr h="1213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2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데이터 수집의 양을 명확하게 하고 </a:t>
                      </a:r>
                      <a:r>
                        <a:rPr lang="ko-KR" altLang="en-US" dirty="0" err="1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머신러닝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대상이 무엇인가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?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10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시간의 데이터를 통해 우선적인 러닝 후 추가적인 개인 목소리 약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시간의 데이터를 우선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러닝된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 데이터들과 멀티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러닝한다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830118"/>
                  </a:ext>
                </a:extLst>
              </a:tr>
              <a:tr h="12135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3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음성중 감정 학습 방법에 대한 설명과 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scope </a:t>
                      </a:r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정리 필요</a:t>
                      </a:r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.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감정 학습 요소 제거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9p</a:t>
                      </a:r>
                      <a:endParaRPr lang="ko-KR" altLang="en-US" dirty="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17540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9755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수행 일정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30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A6245AD-FD82-42D1-8401-41A4BD884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648377"/>
              </p:ext>
            </p:extLst>
          </p:nvPr>
        </p:nvGraphicFramePr>
        <p:xfrm>
          <a:off x="1950005" y="1232650"/>
          <a:ext cx="8291990" cy="3628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01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3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3344">
                  <a:extLst>
                    <a:ext uri="{9D8B030D-6E8A-4147-A177-3AD203B41FA5}">
                      <a16:colId xmlns:a16="http://schemas.microsoft.com/office/drawing/2014/main" val="2345028764"/>
                    </a:ext>
                  </a:extLst>
                </a:gridCol>
                <a:gridCol w="643344">
                  <a:extLst>
                    <a:ext uri="{9D8B030D-6E8A-4147-A177-3AD203B41FA5}">
                      <a16:colId xmlns:a16="http://schemas.microsoft.com/office/drawing/2014/main" val="1220018809"/>
                    </a:ext>
                  </a:extLst>
                </a:gridCol>
                <a:gridCol w="643344">
                  <a:extLst>
                    <a:ext uri="{9D8B030D-6E8A-4147-A177-3AD203B41FA5}">
                      <a16:colId xmlns:a16="http://schemas.microsoft.com/office/drawing/2014/main" val="2753488602"/>
                    </a:ext>
                  </a:extLst>
                </a:gridCol>
                <a:gridCol w="643344">
                  <a:extLst>
                    <a:ext uri="{9D8B030D-6E8A-4147-A177-3AD203B41FA5}">
                      <a16:colId xmlns:a16="http://schemas.microsoft.com/office/drawing/2014/main" val="1293920609"/>
                    </a:ext>
                  </a:extLst>
                </a:gridCol>
                <a:gridCol w="643344">
                  <a:extLst>
                    <a:ext uri="{9D8B030D-6E8A-4147-A177-3AD203B41FA5}">
                      <a16:colId xmlns:a16="http://schemas.microsoft.com/office/drawing/2014/main" val="2079819666"/>
                    </a:ext>
                  </a:extLst>
                </a:gridCol>
                <a:gridCol w="643344">
                  <a:extLst>
                    <a:ext uri="{9D8B030D-6E8A-4147-A177-3AD203B41FA5}">
                      <a16:colId xmlns:a16="http://schemas.microsoft.com/office/drawing/2014/main" val="1252743884"/>
                    </a:ext>
                  </a:extLst>
                </a:gridCol>
                <a:gridCol w="643344">
                  <a:extLst>
                    <a:ext uri="{9D8B030D-6E8A-4147-A177-3AD203B41FA5}">
                      <a16:colId xmlns:a16="http://schemas.microsoft.com/office/drawing/2014/main" val="613101634"/>
                    </a:ext>
                  </a:extLst>
                </a:gridCol>
                <a:gridCol w="643344">
                  <a:extLst>
                    <a:ext uri="{9D8B030D-6E8A-4147-A177-3AD203B41FA5}">
                      <a16:colId xmlns:a16="http://schemas.microsoft.com/office/drawing/2014/main" val="1410675493"/>
                    </a:ext>
                  </a:extLst>
                </a:gridCol>
              </a:tblGrid>
              <a:tr h="35251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11,12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1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3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4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5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7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8,9</a:t>
                      </a:r>
                      <a:r>
                        <a:rPr lang="ko-KR" altLang="en-US" sz="1400" b="1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요구사항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개발환경 조사 및 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6195983"/>
                  </a:ext>
                </a:extLst>
              </a:tr>
              <a:tr h="388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개발환경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935514"/>
                  </a:ext>
                </a:extLst>
              </a:tr>
              <a:tr h="388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TTS </a:t>
                      </a:r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085513"/>
                  </a:ext>
                </a:extLst>
              </a:tr>
              <a:tr h="388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서버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953815"/>
                  </a:ext>
                </a:extLst>
              </a:tr>
              <a:tr h="388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어플리케이션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1066326"/>
                  </a:ext>
                </a:extLst>
              </a:tr>
              <a:tr h="388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개발 수정 및 데모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5199264"/>
                  </a:ext>
                </a:extLst>
              </a:tr>
              <a:tr h="388800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rPr>
                        <a:t>최종검토 및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9819833"/>
                  </a:ext>
                </a:extLst>
              </a:tr>
            </a:tbl>
          </a:graphicData>
        </a:graphic>
      </p:graphicFrame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ACA5764-2282-4774-82A1-BD67294B9EA6}"/>
              </a:ext>
            </a:extLst>
          </p:cNvPr>
          <p:cNvCxnSpPr>
            <a:cxnSpLocks/>
          </p:cNvCxnSpPr>
          <p:nvPr/>
        </p:nvCxnSpPr>
        <p:spPr>
          <a:xfrm>
            <a:off x="4475024" y="1952730"/>
            <a:ext cx="648072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DF1E5C0-9B36-42FB-87FF-7E99B1DF529B}"/>
              </a:ext>
            </a:extLst>
          </p:cNvPr>
          <p:cNvCxnSpPr>
            <a:cxnSpLocks/>
          </p:cNvCxnSpPr>
          <p:nvPr/>
        </p:nvCxnSpPr>
        <p:spPr>
          <a:xfrm>
            <a:off x="9652742" y="4659606"/>
            <a:ext cx="589253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3C7EFC-F85E-4DB0-8B8E-25D28BDC0677}"/>
              </a:ext>
            </a:extLst>
          </p:cNvPr>
          <p:cNvCxnSpPr>
            <a:cxnSpLocks/>
          </p:cNvCxnSpPr>
          <p:nvPr/>
        </p:nvCxnSpPr>
        <p:spPr>
          <a:xfrm>
            <a:off x="4475024" y="2312770"/>
            <a:ext cx="1237325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D6A27A3-EA49-46CC-A760-DF7E3A04FBDA}"/>
              </a:ext>
            </a:extLst>
          </p:cNvPr>
          <p:cNvCxnSpPr>
            <a:cxnSpLocks/>
          </p:cNvCxnSpPr>
          <p:nvPr/>
        </p:nvCxnSpPr>
        <p:spPr>
          <a:xfrm>
            <a:off x="5123096" y="2672810"/>
            <a:ext cx="1266734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006D452-7BD2-4CFA-8583-B5A9FD630293}"/>
              </a:ext>
            </a:extLst>
          </p:cNvPr>
          <p:cNvCxnSpPr>
            <a:cxnSpLocks/>
          </p:cNvCxnSpPr>
          <p:nvPr/>
        </p:nvCxnSpPr>
        <p:spPr>
          <a:xfrm>
            <a:off x="5123096" y="3104858"/>
            <a:ext cx="2503389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61A2750-1E34-43A4-AFD9-934BED1E87EA}"/>
              </a:ext>
            </a:extLst>
          </p:cNvPr>
          <p:cNvCxnSpPr>
            <a:cxnSpLocks/>
          </p:cNvCxnSpPr>
          <p:nvPr/>
        </p:nvCxnSpPr>
        <p:spPr>
          <a:xfrm>
            <a:off x="5123096" y="3532923"/>
            <a:ext cx="2503389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6284764-B387-48F7-BC55-9AC0D0A73101}"/>
              </a:ext>
            </a:extLst>
          </p:cNvPr>
          <p:cNvCxnSpPr>
            <a:cxnSpLocks/>
          </p:cNvCxnSpPr>
          <p:nvPr/>
        </p:nvCxnSpPr>
        <p:spPr>
          <a:xfrm>
            <a:off x="6390405" y="3877490"/>
            <a:ext cx="1236080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BB9595A-D06D-4225-AE57-A703643B3043}"/>
              </a:ext>
            </a:extLst>
          </p:cNvPr>
          <p:cNvCxnSpPr>
            <a:cxnSpLocks/>
          </p:cNvCxnSpPr>
          <p:nvPr/>
        </p:nvCxnSpPr>
        <p:spPr>
          <a:xfrm>
            <a:off x="7724775" y="4314556"/>
            <a:ext cx="1927967" cy="0"/>
          </a:xfrm>
          <a:prstGeom prst="straightConnector1">
            <a:avLst/>
          </a:prstGeom>
          <a:ln w="57150" cap="rnd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8424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11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필요 기술 및 참고 문헌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BBDE92-5902-4106-90F3-4F0CDC3FEDC8}"/>
              </a:ext>
            </a:extLst>
          </p:cNvPr>
          <p:cNvSpPr txBox="1"/>
          <p:nvPr/>
        </p:nvSpPr>
        <p:spPr>
          <a:xfrm>
            <a:off x="850761" y="1057505"/>
            <a:ext cx="104904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DEVIEW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컨퍼런스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책 읽어주는 딥러닝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김태훈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3"/>
              </a:rPr>
              <a:t>https://deview.kr/2017/schedule/182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+mj-lt"/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Tacotron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 </a:t>
            </a:r>
            <a:r>
              <a:rPr lang="en-US" altLang="ko-KR" u="sng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Tacotron</a:t>
            </a:r>
            <a:r>
              <a:rPr lang="en-US" altLang="ko-KR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4"/>
              </a:rPr>
              <a:t>: Towards End-to-End Speech Synthesis</a:t>
            </a:r>
            <a:endParaRPr lang="en-US" altLang="ko-KR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 Voice 2: </a:t>
            </a:r>
            <a:r>
              <a:rPr lang="en-US" altLang="ko-KR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5"/>
              </a:rPr>
              <a:t>Deep Voice 2: Multi-Speaker Neural Text-to-Speech</a:t>
            </a:r>
            <a:endParaRPr lang="en-US" altLang="ko-KR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Tacotron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Implementation by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Keithito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 </a:t>
            </a:r>
            <a:r>
              <a:rPr lang="en-US" altLang="ko-KR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6"/>
              </a:rPr>
              <a:t>https://github.com/keithito/tacotron</a:t>
            </a:r>
            <a:endParaRPr lang="en-US" altLang="ko-KR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Multi-Speaker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Tacotron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Implementation by </a:t>
            </a:r>
            <a:r>
              <a:rPr lang="en-US" altLang="ko-KR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Taehoon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Kim: </a:t>
            </a:r>
            <a:r>
              <a:rPr lang="en-US" altLang="ko-KR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7"/>
              </a:rPr>
              <a:t>https://github.com/carpedm20/multi-speaker-tacotron-tensorflow</a:t>
            </a:r>
            <a:endParaRPr lang="en-US" altLang="ko-KR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ko-KR" u="sng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조용래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“NDC 2018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딥러닝으로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욕설 탐지하기”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2018</a:t>
            </a:r>
          </a:p>
          <a:p>
            <a:pPr marL="457200" indent="-457200" fontAlgn="base">
              <a:buFont typeface="+mj-lt"/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DEVIEW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컨퍼런스 발표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김태훈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en-US" altLang="ko-KR" u="sng" dirty="0">
                <a:latin typeface="나눔고딕 ExtraBold" panose="020D0904000000000000" pitchFamily="50" charset="-127"/>
                <a:ea typeface="나눔고딕 ExtraBold" panose="020D0904000000000000" pitchFamily="50" charset="-127"/>
                <a:hlinkClick r:id="rId8"/>
              </a:rPr>
              <a:t>DEVIEW 2017 presentation</a:t>
            </a: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 fontAlgn="base">
              <a:buFont typeface="+mj-lt"/>
              <a:buAutoNum type="arabicPeriod"/>
            </a:pPr>
            <a:endParaRPr lang="en-US" altLang="ko-KR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290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484943" y="6599431"/>
            <a:ext cx="32398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Copyright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ⓒ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Slug. All right reserved.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-1" y="-675060"/>
            <a:ext cx="2384795" cy="2627684"/>
            <a:chOff x="-1" y="-675060"/>
            <a:chExt cx="2384795" cy="2627684"/>
          </a:xfrm>
        </p:grpSpPr>
        <p:sp>
          <p:nvSpPr>
            <p:cNvPr id="16" name="직각 삼각형 15"/>
            <p:cNvSpPr/>
            <p:nvPr/>
          </p:nvSpPr>
          <p:spPr>
            <a:xfrm rot="18900000">
              <a:off x="1034677" y="-675060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각 삼각형 16"/>
            <p:cNvSpPr/>
            <p:nvPr/>
          </p:nvSpPr>
          <p:spPr>
            <a:xfrm rot="5400000">
              <a:off x="-1" y="-1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 rot="10800000">
            <a:off x="9807205" y="4906590"/>
            <a:ext cx="2384795" cy="2627684"/>
            <a:chOff x="8582025" y="3715965"/>
            <a:chExt cx="2384795" cy="2627684"/>
          </a:xfrm>
        </p:grpSpPr>
        <p:sp>
          <p:nvSpPr>
            <p:cNvPr id="19" name="직각 삼각형 18"/>
            <p:cNvSpPr/>
            <p:nvPr/>
          </p:nvSpPr>
          <p:spPr>
            <a:xfrm rot="18900000">
              <a:off x="9616703" y="3715965"/>
              <a:ext cx="1350117" cy="1350117"/>
            </a:xfrm>
            <a:prstGeom prst="rtTriangle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각 삼각형 19"/>
            <p:cNvSpPr/>
            <p:nvPr/>
          </p:nvSpPr>
          <p:spPr>
            <a:xfrm rot="5400000">
              <a:off x="8582025" y="4391024"/>
              <a:ext cx="1952625" cy="1952625"/>
            </a:xfrm>
            <a:prstGeom prst="rtTriangle">
              <a:avLst/>
            </a:prstGeom>
            <a:solidFill>
              <a:srgbClr val="DB624F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358915" y="2892202"/>
            <a:ext cx="74741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4000" dirty="0">
                <a:solidFill>
                  <a:srgbClr val="1A1E4E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4000" dirty="0">
              <a:solidFill>
                <a:srgbClr val="1A1E4E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 rot="900000">
            <a:off x="5946221" y="2430683"/>
            <a:ext cx="312326" cy="297362"/>
          </a:xfrm>
          <a:prstGeom prst="roundRect">
            <a:avLst/>
          </a:prstGeom>
          <a:noFill/>
          <a:ln>
            <a:solidFill>
              <a:srgbClr val="DB62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39A7F5A-C4F0-4BB4-8390-F37EA127C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612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(2/4)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 개발 배경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763EE-2D54-4C50-AB9F-96293789AE78}"/>
              </a:ext>
            </a:extLst>
          </p:cNvPr>
          <p:cNvSpPr txBox="1"/>
          <p:nvPr/>
        </p:nvSpPr>
        <p:spPr>
          <a:xfrm>
            <a:off x="1933731" y="209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A9C1F-4E33-4FBE-83C6-19F2ADCE2879}"/>
              </a:ext>
            </a:extLst>
          </p:cNvPr>
          <p:cNvSpPr txBox="1"/>
          <p:nvPr/>
        </p:nvSpPr>
        <p:spPr>
          <a:xfrm>
            <a:off x="1003996" y="1351508"/>
            <a:ext cx="672077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러닝 기술이 발전하면서 많은 사람들에게 알려지고 여러 분야에 도입되고 있다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대표적으로 사용되고 있는 것이 텍스트를 음성으로 읽어내는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 </a:t>
            </a:r>
            <a:r>
              <a:rPr lang="ko-KR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기술이다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구글과 네이버 에서 현재 </a:t>
            </a:r>
            <a:r>
              <a:rPr lang="en-US" altLang="ko-KR" sz="24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api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제공하고 있다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그러나 사람이 말하는 것과 비교하면 아직 어색함이 존재한다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기술에는 상당히 많은 데이터를 요구하는데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수집이 매우 힘들다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  <p:pic>
        <p:nvPicPr>
          <p:cNvPr id="11" name="Picture 6" descr="CLOVAì ëí ì´ë¯¸ì§ ê²ìê²°ê³¼">
            <a:extLst>
              <a:ext uri="{FF2B5EF4-FFF2-40B4-BE49-F238E27FC236}">
                <a16:creationId xmlns:a16="http://schemas.microsoft.com/office/drawing/2014/main" id="{F01570AA-CE21-4BA6-916B-9159E46B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32" y="2600278"/>
            <a:ext cx="2802675" cy="156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TTSì ëí ì´ë¯¸ì§ ê²ìê²°ê³¼">
            <a:extLst>
              <a:ext uri="{FF2B5EF4-FFF2-40B4-BE49-F238E27FC236}">
                <a16:creationId xmlns:a16="http://schemas.microsoft.com/office/drawing/2014/main" id="{89649E0C-B9DE-47BC-A5E7-FB2A83116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32" y="849179"/>
            <a:ext cx="2802677" cy="156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관련 이미지">
            <a:extLst>
              <a:ext uri="{FF2B5EF4-FFF2-40B4-BE49-F238E27FC236}">
                <a16:creationId xmlns:a16="http://schemas.microsoft.com/office/drawing/2014/main" id="{82D1C99C-4D86-464A-BE65-1E346F405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404" y="4392830"/>
            <a:ext cx="2802675" cy="1868450"/>
          </a:xfrm>
          <a:prstGeom prst="rect">
            <a:avLst/>
          </a:prstGeom>
          <a:noFill/>
          <a:ln w="12700">
            <a:solidFill>
              <a:schemeClr val="bg2">
                <a:lumMod val="9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8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(3/4)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연구 개발 목표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763EE-2D54-4C50-AB9F-96293789AE78}"/>
              </a:ext>
            </a:extLst>
          </p:cNvPr>
          <p:cNvSpPr txBox="1"/>
          <p:nvPr/>
        </p:nvSpPr>
        <p:spPr>
          <a:xfrm>
            <a:off x="1933731" y="209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A9C1F-4E33-4FBE-83C6-19F2ADCE2879}"/>
              </a:ext>
            </a:extLst>
          </p:cNvPr>
          <p:cNvSpPr txBox="1"/>
          <p:nvPr/>
        </p:nvSpPr>
        <p:spPr>
          <a:xfrm>
            <a:off x="1703882" y="1555028"/>
            <a:ext cx="87842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목소리만 담기 통화녹음을 할 수 있는 어플리케이션을 개발한다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어플리케이션에서 입력 받은 데이터를 서버로 전송한다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쌓인 데이터를 이용해 </a:t>
            </a:r>
            <a:r>
              <a:rPr lang="ko-KR" altLang="en-US" sz="28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머신러닝을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해서 사용자에게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기능을 제공한다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1382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개요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(4/4)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개발 효과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763EE-2D54-4C50-AB9F-96293789AE78}"/>
              </a:ext>
            </a:extLst>
          </p:cNvPr>
          <p:cNvSpPr txBox="1"/>
          <p:nvPr/>
        </p:nvSpPr>
        <p:spPr>
          <a:xfrm>
            <a:off x="1933731" y="20986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A9C1F-4E33-4FBE-83C6-19F2ADCE2879}"/>
              </a:ext>
            </a:extLst>
          </p:cNvPr>
          <p:cNvSpPr txBox="1"/>
          <p:nvPr/>
        </p:nvSpPr>
        <p:spPr>
          <a:xfrm>
            <a:off x="1703882" y="2487005"/>
            <a:ext cx="87842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개인 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 </a:t>
            </a: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경험을 제공한다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사용자가 원하는 용도로 자유롭게 사용할 수 있게 해준다</a:t>
            </a:r>
            <a:r>
              <a:rPr lang="en-US" altLang="ko-KR" sz="28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134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(1/3)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네이버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N-Voice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0" name="_x189903544">
            <a:extLst>
              <a:ext uri="{FF2B5EF4-FFF2-40B4-BE49-F238E27FC236}">
                <a16:creationId xmlns:a16="http://schemas.microsoft.com/office/drawing/2014/main" id="{30DE815F-0DAD-44E0-A1D2-709A37697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6796" y="1499227"/>
            <a:ext cx="4208250" cy="4321066"/>
          </a:xfrm>
          <a:prstGeom prst="rect">
            <a:avLst/>
          </a:prstGeom>
          <a:noFill/>
          <a:ln w="57150">
            <a:solidFill>
              <a:srgbClr val="1A1E4E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ACD753-D8F7-4767-9BCF-D4EB1E194F82}"/>
              </a:ext>
            </a:extLst>
          </p:cNvPr>
          <p:cNvSpPr txBox="1"/>
          <p:nvPr/>
        </p:nvSpPr>
        <p:spPr>
          <a:xfrm>
            <a:off x="5290516" y="1499227"/>
            <a:ext cx="5472608" cy="2733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단순히  문자를 읽어주는 딱딱한 기계음이 아닌 자연스러운 억양으로 전달 되게끔 개발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하지만 부자연스러움이 남아있고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아직은 기계음에 가까움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아직은 개발중인 단계로 오류가 종종 발생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 단위로 요금 부과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/1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4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/1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글자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 저렴한 가격은 아님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208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(2/3) Voice Ware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1441F4-2D72-420B-A1F1-CA126598E02B}"/>
              </a:ext>
            </a:extLst>
          </p:cNvPr>
          <p:cNvSpPr txBox="1"/>
          <p:nvPr/>
        </p:nvSpPr>
        <p:spPr>
          <a:xfrm>
            <a:off x="4825337" y="1494263"/>
            <a:ext cx="5472608" cy="3226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임의로 여러 사람의 이름을 부여하고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 이름에 맞는 음성을 제공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빠른 합성속도와 높은 시스템 안정성</a:t>
            </a:r>
            <a:r>
              <a:rPr lang="en-US" altLang="ko-KR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동시 채널 지원 가능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다국어 솔루션 보유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네트워크를 통한 원거리 관리 기능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사람보단 기계에 가까운 음성</a:t>
            </a:r>
            <a:endParaRPr lang="en-US" altLang="ko-KR" sz="16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굉장히 다양한 선택지가 존재하지만 큰 차이 존재하지 않음</a:t>
            </a:r>
          </a:p>
        </p:txBody>
      </p:sp>
      <p:pic>
        <p:nvPicPr>
          <p:cNvPr id="14" name="_x48549128">
            <a:extLst>
              <a:ext uri="{FF2B5EF4-FFF2-40B4-BE49-F238E27FC236}">
                <a16:creationId xmlns:a16="http://schemas.microsoft.com/office/drawing/2014/main" id="{21E98D58-EB9C-45D0-A4F6-B4DDFF8B1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2" r="8866"/>
          <a:stretch/>
        </p:blipFill>
        <p:spPr bwMode="auto">
          <a:xfrm>
            <a:off x="916796" y="1494263"/>
            <a:ext cx="3568147" cy="4330994"/>
          </a:xfrm>
          <a:prstGeom prst="rect">
            <a:avLst/>
          </a:prstGeom>
          <a:noFill/>
          <a:ln w="57150">
            <a:solidFill>
              <a:srgbClr val="1A1E4E"/>
            </a:solidFill>
          </a:ln>
        </p:spPr>
      </p:pic>
    </p:spTree>
    <p:extLst>
      <p:ext uri="{BB962C8B-B14F-4D97-AF65-F5344CB8AC3E}">
        <p14:creationId xmlns:p14="http://schemas.microsoft.com/office/powerpoint/2010/main" val="679672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0" y="6580381"/>
            <a:ext cx="12192000" cy="277618"/>
            <a:chOff x="0" y="6580381"/>
            <a:chExt cx="12192000" cy="277618"/>
          </a:xfrm>
        </p:grpSpPr>
        <p:sp>
          <p:nvSpPr>
            <p:cNvPr id="47" name="직사각형 46"/>
            <p:cNvSpPr/>
            <p:nvPr/>
          </p:nvSpPr>
          <p:spPr>
            <a:xfrm>
              <a:off x="0" y="6580381"/>
              <a:ext cx="12192000" cy="277618"/>
            </a:xfrm>
            <a:prstGeom prst="rect">
              <a:avLst/>
            </a:prstGeom>
            <a:solidFill>
              <a:srgbClr val="1A1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484943" y="6599431"/>
              <a:ext cx="32398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Copyright </a:t>
              </a:r>
              <a:r>
                <a:rPr lang="ko-KR" altLang="en-US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ⓒ </a:t>
              </a:r>
              <a:r>
                <a:rPr lang="en-US" altLang="ko-KR" sz="1000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Slug. All right reserved.</a:t>
              </a:r>
              <a:endParaRPr lang="ko-KR" altLang="en-US" sz="10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</p:grpSp>
      <p:sp>
        <p:nvSpPr>
          <p:cNvPr id="25" name="직각 삼각형 24"/>
          <p:cNvSpPr/>
          <p:nvPr/>
        </p:nvSpPr>
        <p:spPr>
          <a:xfrm rot="16200000">
            <a:off x="392376" y="219006"/>
            <a:ext cx="461665" cy="461665"/>
          </a:xfrm>
          <a:prstGeom prst="rtTriangle">
            <a:avLst/>
          </a:prstGeom>
          <a:solidFill>
            <a:srgbClr val="1A1E4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16796" y="215920"/>
            <a:ext cx="7092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관련 연구 및 사례 </a:t>
            </a:r>
            <a:r>
              <a: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(3/3) </a:t>
            </a:r>
            <a:r>
              <a: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유사사례 비교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6A9DAD-8318-4D72-B9F4-E61AAB715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236CD-5270-4245-B9C2-B9C4D272E5BB}" type="slidenum">
              <a:rPr lang="ko-KR" altLang="en-US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</a:t>
            </a:fld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8ABAC5-FA70-4BA8-8D77-C038A15A23C8}"/>
              </a:ext>
            </a:extLst>
          </p:cNvPr>
          <p:cNvSpPr txBox="1"/>
          <p:nvPr/>
        </p:nvSpPr>
        <p:spPr>
          <a:xfrm>
            <a:off x="1185582" y="1142602"/>
            <a:ext cx="154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TTS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엔진 비교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4E82D5-02D2-43BD-9B51-90F87CC78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278682"/>
              </p:ext>
            </p:extLst>
          </p:nvPr>
        </p:nvGraphicFramePr>
        <p:xfrm>
          <a:off x="1185582" y="1518789"/>
          <a:ext cx="9820835" cy="4643176"/>
        </p:xfrm>
        <a:graphic>
          <a:graphicData uri="http://schemas.openxmlformats.org/drawingml/2006/table">
            <a:tbl>
              <a:tblPr/>
              <a:tblGrid>
                <a:gridCol w="1964167">
                  <a:extLst>
                    <a:ext uri="{9D8B030D-6E8A-4147-A177-3AD203B41FA5}">
                      <a16:colId xmlns:a16="http://schemas.microsoft.com/office/drawing/2014/main" val="3973626131"/>
                    </a:ext>
                  </a:extLst>
                </a:gridCol>
                <a:gridCol w="1964167">
                  <a:extLst>
                    <a:ext uri="{9D8B030D-6E8A-4147-A177-3AD203B41FA5}">
                      <a16:colId xmlns:a16="http://schemas.microsoft.com/office/drawing/2014/main" val="2075602992"/>
                    </a:ext>
                  </a:extLst>
                </a:gridCol>
                <a:gridCol w="1964167">
                  <a:extLst>
                    <a:ext uri="{9D8B030D-6E8A-4147-A177-3AD203B41FA5}">
                      <a16:colId xmlns:a16="http://schemas.microsoft.com/office/drawing/2014/main" val="3364589924"/>
                    </a:ext>
                  </a:extLst>
                </a:gridCol>
                <a:gridCol w="1964167">
                  <a:extLst>
                    <a:ext uri="{9D8B030D-6E8A-4147-A177-3AD203B41FA5}">
                      <a16:colId xmlns:a16="http://schemas.microsoft.com/office/drawing/2014/main" val="3006608595"/>
                    </a:ext>
                  </a:extLst>
                </a:gridCol>
                <a:gridCol w="1964167">
                  <a:extLst>
                    <a:ext uri="{9D8B030D-6E8A-4147-A177-3AD203B41FA5}">
                      <a16:colId xmlns:a16="http://schemas.microsoft.com/office/drawing/2014/main" val="1240759559"/>
                    </a:ext>
                  </a:extLst>
                </a:gridCol>
              </a:tblGrid>
              <a:tr h="456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목소리 설정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띄어쓰기 구분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한국어 제공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억양 관련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751562"/>
                  </a:ext>
                </a:extLst>
              </a:tr>
              <a:tr h="62083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구글 </a:t>
                      </a: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TTS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엔진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 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음조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조절 가능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0134899"/>
                  </a:ext>
                </a:extLst>
              </a:tr>
              <a:tr h="456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삼성 </a:t>
                      </a: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TTS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 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051314"/>
                  </a:ext>
                </a:extLst>
              </a:tr>
              <a:tr h="62083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아이폰 </a:t>
                      </a: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TTS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엔진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여성 목소리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endParaRPr 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6855833"/>
                  </a:ext>
                </a:extLst>
              </a:tr>
              <a:tr h="45645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Voice Ware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</a:t>
                      </a:r>
                      <a:r>
                        <a:rPr lang="en-US" altLang="ko-KR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 다수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변조 기능 제공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283885"/>
                  </a:ext>
                </a:extLst>
              </a:tr>
              <a:tr h="62083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네이버 </a:t>
                      </a: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Clova 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Voice</a:t>
                      </a:r>
                      <a:endParaRPr 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등록된 목소리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약간의 감정 추가</a:t>
                      </a:r>
                      <a:endParaRPr lang="ko-KR" altLang="en-US" sz="1600" b="1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5346136"/>
                  </a:ext>
                </a:extLst>
              </a:tr>
              <a:tr h="62083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마이 보이스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 목소리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</a:rPr>
                        <a:t>O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속도</a:t>
                      </a:r>
                      <a:r>
                        <a:rPr lang="en-US" altLang="ko-KR" sz="16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음조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조절</a:t>
                      </a:r>
                      <a:endParaRPr lang="ko-KR" altLang="en-US" sz="1600" b="1" kern="0" spc="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260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130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2498</TotalTime>
  <Words>2321</Words>
  <Application>Microsoft Office PowerPoint</Application>
  <PresentationFormat>와이드스크린</PresentationFormat>
  <Paragraphs>479</Paragraphs>
  <Slides>32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맑은 고딕</vt:lpstr>
      <vt:lpstr>Arial</vt:lpstr>
      <vt:lpstr>나눔고딕</vt:lpstr>
      <vt:lpstr>나눔고딕 ExtraBold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영수 이</cp:lastModifiedBy>
  <cp:revision>212</cp:revision>
  <dcterms:created xsi:type="dcterms:W3CDTF">2018-01-17T05:06:42Z</dcterms:created>
  <dcterms:modified xsi:type="dcterms:W3CDTF">2020-03-02T14:57:06Z</dcterms:modified>
</cp:coreProperties>
</file>